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9" r:id="rId1"/>
  </p:sldMasterIdLst>
  <p:notesMasterIdLst>
    <p:notesMasterId r:id="rId35"/>
  </p:notesMasterIdLst>
  <p:handoutMasterIdLst>
    <p:handoutMasterId r:id="rId36"/>
  </p:handoutMasterIdLst>
  <p:sldIdLst>
    <p:sldId id="256" r:id="rId2"/>
    <p:sldId id="350" r:id="rId3"/>
    <p:sldId id="361" r:id="rId4"/>
    <p:sldId id="333" r:id="rId5"/>
    <p:sldId id="351" r:id="rId6"/>
    <p:sldId id="340" r:id="rId7"/>
    <p:sldId id="359" r:id="rId8"/>
    <p:sldId id="352" r:id="rId9"/>
    <p:sldId id="365" r:id="rId10"/>
    <p:sldId id="323" r:id="rId11"/>
    <p:sldId id="367" r:id="rId12"/>
    <p:sldId id="362" r:id="rId13"/>
    <p:sldId id="325" r:id="rId14"/>
    <p:sldId id="326" r:id="rId15"/>
    <p:sldId id="343" r:id="rId16"/>
    <p:sldId id="292" r:id="rId17"/>
    <p:sldId id="293" r:id="rId18"/>
    <p:sldId id="294" r:id="rId19"/>
    <p:sldId id="295" r:id="rId20"/>
    <p:sldId id="347" r:id="rId21"/>
    <p:sldId id="357" r:id="rId22"/>
    <p:sldId id="328" r:id="rId23"/>
    <p:sldId id="346" r:id="rId24"/>
    <p:sldId id="305" r:id="rId25"/>
    <p:sldId id="307" r:id="rId26"/>
    <p:sldId id="368" r:id="rId27"/>
    <p:sldId id="309" r:id="rId28"/>
    <p:sldId id="358" r:id="rId29"/>
    <p:sldId id="311" r:id="rId30"/>
    <p:sldId id="363" r:id="rId31"/>
    <p:sldId id="313" r:id="rId32"/>
    <p:sldId id="360" r:id="rId33"/>
    <p:sldId id="364" r:id="rId34"/>
  </p:sldIdLst>
  <p:sldSz cx="10160000" cy="5715000"/>
  <p:notesSz cx="6858000" cy="9144000"/>
  <p:defaultTextStyle>
    <a:defPPr>
      <a:defRPr lang="en-US"/>
    </a:defPPr>
    <a:lvl1pPr algn="l" defTabSz="1462088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30250" indent="-273050" algn="l" defTabSz="1462088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62088" indent="-547688" algn="l" defTabSz="1462088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93925" indent="-822325" algn="l" defTabSz="1462088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925763" indent="-1096963" algn="l" defTabSz="1462088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3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69696"/>
    <a:srgbClr val="05264D"/>
    <a:srgbClr val="6699FF"/>
    <a:srgbClr val="990033"/>
    <a:srgbClr val="47BAD6"/>
    <a:srgbClr val="FE9E32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93" d="100"/>
          <a:sy n="93" d="100"/>
        </p:scale>
        <p:origin x="778" y="77"/>
      </p:cViewPr>
      <p:guideLst>
        <p:guide orient="horz" pos="893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4630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4630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4630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E2FF3302-09A3-402D-BBEA-CDD33CB22B76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4630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4630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4630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4630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0989BF7F-6C80-4B6C-BA36-3967F05C8EDA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2088" fontAlgn="base">
              <a:spcBef>
                <a:spcPct val="0"/>
              </a:spcBef>
              <a:spcAft>
                <a:spcPct val="0"/>
              </a:spcAft>
            </a:pPr>
            <a:fld id="{1F507A70-46E2-4CF7-87ED-16E561F7027C}" type="slidenum">
              <a:rPr lang="en-US" altLang="nl-NL" sz="12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pPr defTabSz="14620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nl-NL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2088" fontAlgn="base">
              <a:spcBef>
                <a:spcPct val="0"/>
              </a:spcBef>
              <a:spcAft>
                <a:spcPct val="0"/>
              </a:spcAft>
            </a:pPr>
            <a:fld id="{11A1C9CC-2890-40C6-958B-D1838ADD28BE}" type="slidenum">
              <a:rPr lang="en-US" altLang="nl-NL" sz="12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pPr defTabSz="1462088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nl-NL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Not currently in planner, but many have asked for it, and this is now correct.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2088" fontAlgn="base">
              <a:spcBef>
                <a:spcPct val="0"/>
              </a:spcBef>
              <a:spcAft>
                <a:spcPct val="0"/>
              </a:spcAft>
            </a:pPr>
            <a:fld id="{D0191FBF-85DD-467D-B852-77AAC97E3CA6}" type="slidenum">
              <a:rPr lang="en-US" altLang="nl-NL" sz="12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pPr defTabSz="14620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nl-NL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nl-NL" sz="1000" i="1">
                <a:latin typeface="Times" panose="02020603050405020304" pitchFamily="18" charset="0"/>
                <a:ea typeface="ＭＳ Ｐゴシック" panose="020B0600070205080204" pitchFamily="34" charset="-128"/>
              </a:rPr>
              <a:t>12/13/96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nl-NL" sz="1000" i="1">
                <a:latin typeface="Times" panose="02020603050405020304" pitchFamily="18" charset="0"/>
                <a:ea typeface="ＭＳ Ｐゴシック" panose="020B0600070205080204" pitchFamily="34" charset="-128"/>
              </a:rPr>
              <a:t>15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1000" i="1">
                <a:latin typeface="Times" panose="02020603050405020304" pitchFamily="18" charset="0"/>
                <a:ea typeface="ＭＳ Ｐゴシック" panose="020B0600070205080204" pitchFamily="34" charset="-128"/>
              </a:rPr>
              <a:t>Intro-1</a:t>
            </a:r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nl-NL" i="1"/>
              <a:t>(= Transparency 8)</a:t>
            </a:r>
          </a:p>
          <a:p>
            <a:r>
              <a:rPr lang="en-US" altLang="nl-NL"/>
              <a:t>Perhaps better question: Why measure volume?</a:t>
            </a:r>
          </a:p>
          <a:p>
            <a:pPr lvl="1">
              <a:buFontTx/>
              <a:buChar char="•"/>
            </a:pPr>
            <a:r>
              <a:rPr lang="en-US" altLang="nl-NL"/>
              <a:t>The volume of a fluid (and its density) varies with its temperature (and pressure). What about mass?</a:t>
            </a:r>
          </a:p>
          <a:p>
            <a:pPr lvl="1">
              <a:buFontTx/>
              <a:buChar char="•"/>
            </a:pPr>
            <a:r>
              <a:rPr lang="en-US" altLang="nl-NL"/>
              <a:t>If you are paying by the gallon, do you want to buy the 834 pounds at 200 degrees or at 60 degrees?</a:t>
            </a:r>
          </a:p>
        </p:txBody>
      </p:sp>
      <p:sp>
        <p:nvSpPr>
          <p:cNvPr id="215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2088" fontAlgn="base">
              <a:spcBef>
                <a:spcPct val="0"/>
              </a:spcBef>
              <a:spcAft>
                <a:spcPct val="0"/>
              </a:spcAft>
            </a:pPr>
            <a:fld id="{35ED8184-6FD2-4816-B6C3-33C353F8B531}" type="slidenum">
              <a:rPr lang="en-US" altLang="nl-NL" sz="12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pPr defTabSz="14620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nl-NL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1" tIns="44930" rIns="89861" bIns="44930"/>
          <a:lstStyle/>
          <a:p>
            <a:endParaRPr lang="en-GB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2088" fontAlgn="base">
              <a:spcBef>
                <a:spcPct val="0"/>
              </a:spcBef>
              <a:spcAft>
                <a:spcPct val="0"/>
              </a:spcAft>
            </a:pPr>
            <a:fld id="{807821E6-30AA-4EA6-81C5-6E8AEF557982}" type="slidenum">
              <a:rPr lang="en-US" altLang="nl-NL" sz="12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pPr defTabSz="14620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nl-NL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2088" fontAlgn="base">
              <a:spcBef>
                <a:spcPct val="0"/>
              </a:spcBef>
              <a:spcAft>
                <a:spcPct val="0"/>
              </a:spcAft>
            </a:pPr>
            <a:fld id="{D697E915-9A18-447B-8BF8-41FC2245F40E}" type="slidenum">
              <a:rPr lang="en-US" altLang="nl-NL" sz="12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pPr defTabSz="146208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nl-NL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nl-NL" sz="1000" i="1">
                <a:latin typeface="Times" panose="02020603050405020304" pitchFamily="18" charset="0"/>
                <a:ea typeface="ＭＳ Ｐゴシック" panose="020B0600070205080204" pitchFamily="34" charset="-128"/>
              </a:rPr>
              <a:t>12/13/96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nl-NL" sz="1000" i="1">
                <a:latin typeface="Times" panose="02020603050405020304" pitchFamily="18" charset="0"/>
                <a:ea typeface="ＭＳ Ｐゴシック" panose="020B0600070205080204" pitchFamily="34" charset="-128"/>
              </a:rPr>
              <a:t>17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1000" i="1">
                <a:latin typeface="Times" panose="02020603050405020304" pitchFamily="18" charset="0"/>
                <a:ea typeface="ＭＳ Ｐゴシック" panose="020B0600070205080204" pitchFamily="34" charset="-128"/>
              </a:rPr>
              <a:t>Intro-1</a:t>
            </a:r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altLang="nl-NL" i="1"/>
              <a:t>(= Transparency 10)</a:t>
            </a:r>
            <a:endParaRPr lang="en-US" altLang="nl-NL"/>
          </a:p>
          <a:p>
            <a:r>
              <a:rPr lang="en-US" altLang="nl-NL"/>
              <a:t>Coriolis density measurement is direct and virtually continuous. Why is that better than sampling?</a:t>
            </a:r>
          </a:p>
          <a:p>
            <a:pPr lvl="1">
              <a:buFontTx/>
              <a:buChar char="•"/>
            </a:pPr>
            <a:r>
              <a:rPr lang="en-US" altLang="nl-NL"/>
              <a:t>Remember that density varies with temperature and pressure. What happens when you remove material from the process?</a:t>
            </a:r>
          </a:p>
          <a:p>
            <a:pPr lvl="1">
              <a:buFontTx/>
              <a:buChar char="•"/>
            </a:pPr>
            <a:r>
              <a:rPr lang="en-US" altLang="nl-NL"/>
              <a:t>What if your process is inconsistent? How often do you need to sample in order to be able to approximate average density?</a:t>
            </a:r>
          </a:p>
          <a:p>
            <a:pPr lvl="1">
              <a:buFontTx/>
              <a:buChar char="•"/>
            </a:pPr>
            <a:r>
              <a:rPr lang="en-US" altLang="nl-NL"/>
              <a:t>It’s performed automatically and almost instantaneously, so it’s more convenient and the information is much more useful for controlling the process.</a:t>
            </a:r>
          </a:p>
        </p:txBody>
      </p:sp>
      <p:sp>
        <p:nvSpPr>
          <p:cNvPr id="276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2088" fontAlgn="base">
              <a:spcBef>
                <a:spcPct val="0"/>
              </a:spcBef>
              <a:spcAft>
                <a:spcPct val="0"/>
              </a:spcAft>
            </a:pPr>
            <a:fld id="{511B668B-106D-4A37-8D84-FF0F8CA98A4D}" type="slidenum">
              <a:rPr lang="en-US" altLang="nl-NL" sz="12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pPr defTabSz="14620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nl-NL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2088" fontAlgn="base">
              <a:spcBef>
                <a:spcPct val="0"/>
              </a:spcBef>
              <a:spcAft>
                <a:spcPct val="0"/>
              </a:spcAft>
            </a:pPr>
            <a:fld id="{986C9665-1982-4FB5-A2F9-A15A8483258D}" type="slidenum">
              <a:rPr lang="en-US" altLang="nl-NL" sz="12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pPr defTabSz="14620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nl-NL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2088" fontAlgn="base">
              <a:spcBef>
                <a:spcPct val="0"/>
              </a:spcBef>
              <a:spcAft>
                <a:spcPct val="0"/>
              </a:spcAft>
            </a:pPr>
            <a:fld id="{784D3F6F-7CFA-4AEE-885E-19BCB71620E5}" type="slidenum">
              <a:rPr lang="en-US" altLang="nl-NL" sz="12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pPr defTabSz="146208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nl-NL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Not currently in planner, but many have asked for it, and this is now correct.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2088" fontAlgn="base">
              <a:spcBef>
                <a:spcPct val="0"/>
              </a:spcBef>
              <a:spcAft>
                <a:spcPct val="0"/>
              </a:spcAft>
            </a:pPr>
            <a:fld id="{DF66D344-51A9-4EEE-B295-AFF6F90010D1}" type="slidenum">
              <a:rPr lang="en-US" altLang="nl-NL" sz="12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pPr defTabSz="1462088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nl-NL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nl-NL" sz="1000" i="1">
                <a:latin typeface="Times" panose="02020603050405020304" pitchFamily="18" charset="0"/>
                <a:ea typeface="ＭＳ Ｐゴシック" panose="020B0600070205080204" pitchFamily="34" charset="-128"/>
              </a:rPr>
              <a:t>12/13/96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nl-NL" sz="1000" i="1">
                <a:latin typeface="Times" panose="02020603050405020304" pitchFamily="18" charset="0"/>
                <a:ea typeface="ＭＳ Ｐゴシック" panose="020B0600070205080204" pitchFamily="34" charset="-128"/>
              </a:rPr>
              <a:t>8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1000" i="1">
                <a:latin typeface="Times" panose="02020603050405020304" pitchFamily="18" charset="0"/>
                <a:ea typeface="ＭＳ Ｐゴシック" panose="020B0600070205080204" pitchFamily="34" charset="-128"/>
              </a:rPr>
              <a:t>Introduction and Theory, Part II</a:t>
            </a:r>
          </a:p>
        </p:txBody>
      </p:sp>
      <p:sp>
        <p:nvSpPr>
          <p:cNvPr id="5018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687388"/>
            <a:ext cx="6030912" cy="3392487"/>
          </a:xfrm>
          <a:ln w="12700" cap="flat">
            <a:solidFill>
              <a:schemeClr val="tx1"/>
            </a:solidFill>
          </a:ln>
        </p:spPr>
      </p:sp>
      <p:sp>
        <p:nvSpPr>
          <p:cNvPr id="50183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3" rIns="92065" bIns="46033"/>
          <a:lstStyle/>
          <a:p>
            <a:pPr lvl="1"/>
            <a:r>
              <a:rPr lang="en-US" altLang="nl-NL" i="1"/>
              <a:t>(= Transparency 26)</a:t>
            </a:r>
          </a:p>
          <a:p>
            <a:pPr lvl="1">
              <a:buFontTx/>
              <a:buChar char="•"/>
            </a:pPr>
            <a:r>
              <a:rPr lang="en-US" altLang="nl-NL"/>
              <a:t>The transmitter uses the temperature read from the RTD and the DTC factor to adjust the registered tube period for the effect of temperature on the tubes’ response.</a:t>
            </a:r>
          </a:p>
          <a:p>
            <a:pPr lvl="1">
              <a:buFontTx/>
              <a:buChar char="•"/>
            </a:pPr>
            <a:r>
              <a:rPr lang="en-US" altLang="nl-NL"/>
              <a:t>The transmitter uses the square of the tube period to eliminate the effect of the mass of the tubes themselves (see TX-145 in 1A.PPT).</a:t>
            </a:r>
          </a:p>
          <a:p>
            <a:pPr lvl="1">
              <a:buFontTx/>
              <a:buChar char="•"/>
            </a:pPr>
            <a:r>
              <a:rPr lang="en-US" altLang="nl-NL"/>
              <a:t>The function is fundamentally linear (as shown in TX-25), so the transmitter can use the slope-intercept method to determine the process density.</a:t>
            </a:r>
          </a:p>
          <a:p>
            <a:pPr lvl="1">
              <a:buFontTx/>
              <a:buChar char="•"/>
            </a:pPr>
            <a:r>
              <a:rPr lang="en-US" altLang="nl-NL"/>
              <a:t>The equation (again, for your information rather than for display) is:</a:t>
            </a:r>
          </a:p>
          <a:p>
            <a:endParaRPr lang="en-US" altLang="nl-NL"/>
          </a:p>
        </p:txBody>
      </p:sp>
      <p:graphicFrame>
        <p:nvGraphicFramePr>
          <p:cNvPr id="50184" name="Object 7"/>
          <p:cNvGraphicFramePr>
            <a:graphicFrameLocks/>
          </p:cNvGraphicFramePr>
          <p:nvPr/>
        </p:nvGraphicFramePr>
        <p:xfrm>
          <a:off x="2230438" y="6473825"/>
          <a:ext cx="25304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0" name="Equation" r:id="rId4" imgW="2538898" imgH="457002" progId="Equation.3">
                  <p:embed/>
                </p:oleObj>
              </mc:Choice>
              <mc:Fallback>
                <p:oleObj name="Equation" r:id="rId4" imgW="2538898" imgH="457002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6473825"/>
                        <a:ext cx="253047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With Lo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3" y="5013325"/>
            <a:ext cx="7715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70" y="1109047"/>
            <a:ext cx="9461060" cy="39037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62CD0ED-A60A-4F06-A557-B92FD854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5715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62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Emerson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37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Side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72" y="228865"/>
            <a:ext cx="9461059" cy="7057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460530" y="1109046"/>
            <a:ext cx="6350000" cy="39037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716-DA29-4931-8E7D-0C24E4DBF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Emerson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6080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65A0-6AE2-4AB9-A6D9-0BE23B82F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Emerson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30922154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3900"/>
            <a:ext cx="10160000" cy="92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2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85F09-BC14-4A0D-8CAC-91B3CACEB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Angle 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25"/>
          </a:p>
        </p:txBody>
      </p:sp>
      <p:pic>
        <p:nvPicPr>
          <p:cNvPr id="5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63" y="4951413"/>
            <a:ext cx="1146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8"/>
          <p:cNvSpPr>
            <a:spLocks/>
          </p:cNvSpPr>
          <p:nvPr/>
        </p:nvSpPr>
        <p:spPr bwMode="auto">
          <a:xfrm>
            <a:off x="0" y="1792288"/>
            <a:ext cx="2089150" cy="3922712"/>
          </a:xfrm>
          <a:custGeom>
            <a:avLst/>
            <a:gdLst>
              <a:gd name="T0" fmla="*/ 0 w 2277752"/>
              <a:gd name="T1" fmla="*/ 0 h 4276339"/>
              <a:gd name="T2" fmla="*/ 1140807 w 2277752"/>
              <a:gd name="T3" fmla="*/ 2143810 h 4276339"/>
              <a:gd name="T4" fmla="*/ 0 w 2277752"/>
              <a:gd name="T5" fmla="*/ 2143810 h 4276339"/>
              <a:gd name="T6" fmla="*/ 0 w 2277752"/>
              <a:gd name="T7" fmla="*/ 0 h 42763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7752" h="4276339">
                <a:moveTo>
                  <a:pt x="0" y="0"/>
                </a:moveTo>
                <a:lnTo>
                  <a:pt x="2277752" y="4276339"/>
                </a:lnTo>
                <a:lnTo>
                  <a:pt x="0" y="42763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57150" tIns="28575" rIns="57150" bIns="28575"/>
          <a:lstStyle/>
          <a:p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075113" y="2568575"/>
            <a:ext cx="6084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290" y="784831"/>
            <a:ext cx="5642240" cy="1728058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68290" y="2616842"/>
            <a:ext cx="5642240" cy="167119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089150" y="5461000"/>
            <a:ext cx="5789613" cy="1698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t>Emerson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7551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Emer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63" y="4951413"/>
            <a:ext cx="1146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0160000" cy="480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25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35663" y="2568575"/>
            <a:ext cx="42243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486" y="1261182"/>
            <a:ext cx="3875043" cy="1225705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29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71889" y="899583"/>
            <a:ext cx="6702778" cy="1238250"/>
          </a:xfrm>
          <a:effectLst/>
          <a:extLst>
            <a:ext uri="{AF507438-7753-43e0-B8FC-AC1667EBCBE1}"/>
          </a:extLst>
        </p:spPr>
        <p:txBody>
          <a:bodyPr/>
          <a:lstStyle>
            <a:lvl1pPr>
              <a:lnSpc>
                <a:spcPts val="3073"/>
              </a:lnSpc>
              <a:defRPr sz="2969" spc="-42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222501"/>
            <a:ext cx="6688667" cy="137583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67400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2 Line Ex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4806950"/>
            <a:ext cx="10160000" cy="908050"/>
            <a:chOff x="0" y="5686691"/>
            <a:chExt cx="8306602" cy="731521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5686691"/>
              <a:ext cx="8306602" cy="731521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0" tIns="0" rIns="365760" bIns="0" anchor="ctr"/>
            <a:lstStyle/>
            <a:p>
              <a:pPr defTabSz="1463040">
                <a:defRPr/>
              </a:pPr>
              <a:endParaRPr lang="en-US" sz="625" b="1" dirty="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9470" y="1109047"/>
            <a:ext cx="9461060" cy="3521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49472" y="4912432"/>
            <a:ext cx="9461059" cy="545703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AC8077C-0450-469F-A6DB-115298AF8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t>Emerson Confidential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742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Column 1 Line In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4806950"/>
            <a:ext cx="10160000" cy="908050"/>
            <a:chOff x="0" y="5686691"/>
            <a:chExt cx="8306602" cy="731521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5686691"/>
              <a:ext cx="8306602" cy="731521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0" tIns="0" rIns="365760" bIns="0" anchor="ctr"/>
            <a:lstStyle/>
            <a:p>
              <a:pPr defTabSz="571500">
                <a:defRPr/>
              </a:pPr>
              <a:endParaRPr lang="en-US" sz="1125" b="1" dirty="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7" name="Straight Connector 10"/>
            <p:cNvCxnSpPr>
              <a:cxnSpLocks noChangeShapeType="1"/>
            </p:cNvCxnSpPr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noFill/>
            <a:ln w="5715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72" y="228865"/>
            <a:ext cx="9461059" cy="7057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49472" y="4912432"/>
            <a:ext cx="9461059" cy="545703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49470" y="1102431"/>
            <a:ext cx="9461060" cy="35277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F909110-2944-44EC-9DA1-954D8678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t>Emerson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418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3" y="5013325"/>
            <a:ext cx="7715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49472" y="1102431"/>
            <a:ext cx="4603750" cy="39103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94654" y="1102431"/>
            <a:ext cx="4603750" cy="39103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158E044-643E-4211-9694-2FCFDDBA8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t>Emerson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6200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Heading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3" y="5013325"/>
            <a:ext cx="7715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72" y="228865"/>
            <a:ext cx="9461059" cy="7057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49472" y="1102431"/>
            <a:ext cx="4603750" cy="529167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94654" y="1102431"/>
            <a:ext cx="4603750" cy="529167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7"/>
          </p:nvPr>
        </p:nvSpPr>
        <p:spPr>
          <a:xfrm>
            <a:off x="349472" y="1799168"/>
            <a:ext cx="4603750" cy="30603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8"/>
          </p:nvPr>
        </p:nvSpPr>
        <p:spPr>
          <a:xfrm>
            <a:off x="5194654" y="1799168"/>
            <a:ext cx="4603750" cy="30603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069F748-199F-4FEE-9265-645320533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t>Emerson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4331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2 Line Ex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0" y="4806950"/>
            <a:ext cx="10160000" cy="908050"/>
            <a:chOff x="0" y="5686691"/>
            <a:chExt cx="8306602" cy="731521"/>
          </a:xfrm>
        </p:grpSpPr>
        <p:sp>
          <p:nvSpPr>
            <p:cNvPr id="10" name="Rectangle 9"/>
            <p:cNvSpPr/>
            <p:nvPr/>
          </p:nvSpPr>
          <p:spPr bwMode="auto">
            <a:xfrm>
              <a:off x="0" y="5686691"/>
              <a:ext cx="8306602" cy="73152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0" tIns="0" rIns="365760" bIns="0" anchor="ctr"/>
            <a:lstStyle/>
            <a:p>
              <a:pPr defTabSz="571500">
                <a:defRPr/>
              </a:pPr>
              <a:endParaRPr lang="en-US" sz="1125" b="1" dirty="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49472" y="4912432"/>
            <a:ext cx="9461059" cy="545703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49472" y="1102431"/>
            <a:ext cx="4603750" cy="529167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94654" y="1102431"/>
            <a:ext cx="4603750" cy="529167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7"/>
          </p:nvPr>
        </p:nvSpPr>
        <p:spPr>
          <a:xfrm>
            <a:off x="349472" y="1799168"/>
            <a:ext cx="4603750" cy="2495903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8"/>
          </p:nvPr>
        </p:nvSpPr>
        <p:spPr>
          <a:xfrm>
            <a:off x="5194654" y="1799168"/>
            <a:ext cx="4603750" cy="2495903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BD6A3D-5125-4E84-A428-BCACC979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t>Emerson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62491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2 Line In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0" y="4806950"/>
            <a:ext cx="10160000" cy="908050"/>
            <a:chOff x="0" y="5686691"/>
            <a:chExt cx="8306602" cy="731521"/>
          </a:xfrm>
        </p:grpSpPr>
        <p:sp>
          <p:nvSpPr>
            <p:cNvPr id="10" name="Rectangle 9"/>
            <p:cNvSpPr/>
            <p:nvPr/>
          </p:nvSpPr>
          <p:spPr bwMode="auto">
            <a:xfrm>
              <a:off x="0" y="5686691"/>
              <a:ext cx="8306602" cy="731521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0" tIns="0" rIns="365760" bIns="0" anchor="ctr"/>
            <a:lstStyle/>
            <a:p>
              <a:pPr defTabSz="571500">
                <a:defRPr/>
              </a:pPr>
              <a:endParaRPr lang="en-US" sz="1125" b="1" dirty="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noFill/>
            <a:ln w="5715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49472" y="4912432"/>
            <a:ext cx="9461059" cy="545703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49472" y="1102431"/>
            <a:ext cx="4603750" cy="529167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94654" y="1102431"/>
            <a:ext cx="4603750" cy="529167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7"/>
          </p:nvPr>
        </p:nvSpPr>
        <p:spPr>
          <a:xfrm>
            <a:off x="349472" y="1799168"/>
            <a:ext cx="4603750" cy="2495903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8"/>
          </p:nvPr>
        </p:nvSpPr>
        <p:spPr>
          <a:xfrm>
            <a:off x="5194654" y="1799168"/>
            <a:ext cx="4603750" cy="2495903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2939DD5-B146-4097-B96B-7BEEDDED0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t>Emerson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78963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72" y="228865"/>
            <a:ext cx="9461059" cy="7057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9471" y="1109045"/>
            <a:ext cx="2921000" cy="52705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19501" y="1109045"/>
            <a:ext cx="2921000" cy="52705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89530" y="1109045"/>
            <a:ext cx="2921000" cy="52705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349471" y="1807986"/>
            <a:ext cx="2921000" cy="3474861"/>
          </a:xfrm>
        </p:spPr>
        <p:txBody>
          <a:bodyPr>
            <a:noAutofit/>
          </a:bodyPr>
          <a:lstStyle>
            <a:lvl1pPr>
              <a:defRPr sz="1375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6"/>
          </p:nvPr>
        </p:nvSpPr>
        <p:spPr>
          <a:xfrm>
            <a:off x="3619390" y="1807986"/>
            <a:ext cx="2921000" cy="3474861"/>
          </a:xfrm>
        </p:spPr>
        <p:txBody>
          <a:bodyPr>
            <a:noAutofit/>
          </a:bodyPr>
          <a:lstStyle>
            <a:lvl1pPr marL="140891" indent="-140891">
              <a:defRPr lang="en-US" sz="137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5"/>
          <p:cNvSpPr>
            <a:spLocks noGrp="1"/>
          </p:cNvSpPr>
          <p:nvPr>
            <p:ph sz="quarter" idx="17"/>
          </p:nvPr>
        </p:nvSpPr>
        <p:spPr>
          <a:xfrm>
            <a:off x="6889310" y="1807986"/>
            <a:ext cx="2921000" cy="3474861"/>
          </a:xfrm>
        </p:spPr>
        <p:txBody>
          <a:bodyPr>
            <a:noAutofit/>
          </a:bodyPr>
          <a:lstStyle>
            <a:lvl1pPr marL="140891" indent="-140891">
              <a:defRPr lang="en-US" sz="137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FAF8-9490-45EB-A2BE-A0E1E7F18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Emerson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377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2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49472" y="1102431"/>
            <a:ext cx="4603750" cy="370219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94654" y="1102431"/>
            <a:ext cx="4603750" cy="370219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7"/>
          </p:nvPr>
        </p:nvSpPr>
        <p:spPr>
          <a:xfrm>
            <a:off x="349472" y="1640220"/>
            <a:ext cx="4603750" cy="13407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18"/>
          </p:nvPr>
        </p:nvSpPr>
        <p:spPr>
          <a:xfrm>
            <a:off x="5194654" y="1640220"/>
            <a:ext cx="4603750" cy="13407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9472" y="3125193"/>
            <a:ext cx="4603750" cy="370219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94654" y="3125193"/>
            <a:ext cx="4603750" cy="370219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16"/>
          <p:cNvSpPr>
            <a:spLocks noGrp="1"/>
          </p:cNvSpPr>
          <p:nvPr>
            <p:ph sz="quarter" idx="21"/>
          </p:nvPr>
        </p:nvSpPr>
        <p:spPr>
          <a:xfrm>
            <a:off x="349472" y="3662982"/>
            <a:ext cx="4603750" cy="13407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16"/>
          <p:cNvSpPr>
            <a:spLocks noGrp="1"/>
          </p:cNvSpPr>
          <p:nvPr>
            <p:ph sz="quarter" idx="22"/>
          </p:nvPr>
        </p:nvSpPr>
        <p:spPr>
          <a:xfrm>
            <a:off x="5194654" y="3662982"/>
            <a:ext cx="4603750" cy="13407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7AEB-DC59-4E1A-AFD6-17DC1A578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Emerson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1716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9250" y="228600"/>
            <a:ext cx="9461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304" tIns="73152" rIns="146304" bIns="73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9250" y="1109663"/>
            <a:ext cx="946150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0263" y="5459413"/>
            <a:ext cx="34925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463040" eaLnBrk="1" fontAlgn="auto" hangingPunct="1">
              <a:spcBef>
                <a:spcPts val="0"/>
              </a:spcBef>
              <a:spcAft>
                <a:spcPts val="0"/>
              </a:spcAft>
              <a:defRPr sz="625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DE011BF7-A672-4AA4-B625-2093D8671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55675"/>
            <a:ext cx="981075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9250" y="5461000"/>
            <a:ext cx="5791200" cy="1698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algn="l" defTabSz="5715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62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Emerson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34" r:id="rId8"/>
    <p:sldLayoutId id="2147484235" r:id="rId9"/>
    <p:sldLayoutId id="2147484236" r:id="rId10"/>
    <p:sldLayoutId id="2147484237" r:id="rId11"/>
    <p:sldLayoutId id="2147484245" r:id="rId12"/>
    <p:sldLayoutId id="2147484246" r:id="rId13"/>
    <p:sldLayoutId id="2147484247" r:id="rId14"/>
    <p:sldLayoutId id="2147484248" r:id="rId15"/>
  </p:sldLayoutIdLst>
  <p:transition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139700" indent="-139700" algn="l" rtl="0" eaLnBrk="0" fontAlgn="base" hangingPunct="0">
        <a:lnSpc>
          <a:spcPct val="90000"/>
        </a:lnSpc>
        <a:spcBef>
          <a:spcPts val="188"/>
        </a:spcBef>
        <a:spcAft>
          <a:spcPts val="188"/>
        </a:spcAft>
        <a:buClr>
          <a:srgbClr val="7F7F7F"/>
        </a:buClr>
        <a:buFont typeface="Arial" panose="020B0604020202020204" pitchFamily="34" charset="0"/>
        <a:buChar char="•"/>
        <a:tabLst>
          <a:tab pos="139700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25" indent="-179388" algn="l" rtl="0" eaLnBrk="0" fontAlgn="base" hangingPunct="0">
        <a:lnSpc>
          <a:spcPct val="90000"/>
        </a:lnSpc>
        <a:spcBef>
          <a:spcPts val="188"/>
        </a:spcBef>
        <a:spcAft>
          <a:spcPts val="188"/>
        </a:spcAft>
        <a:buClr>
          <a:srgbClr val="7F7F7F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39700" algn="l" rtl="0" eaLnBrk="0" fontAlgn="base" hangingPunct="0">
        <a:lnSpc>
          <a:spcPct val="90000"/>
        </a:lnSpc>
        <a:spcBef>
          <a:spcPts val="188"/>
        </a:spcBef>
        <a:spcAft>
          <a:spcPts val="188"/>
        </a:spcAft>
        <a:buClr>
          <a:srgbClr val="7F7F7F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82638" indent="-173038" algn="l" rtl="0" eaLnBrk="0" fontAlgn="base" hangingPunct="0">
        <a:lnSpc>
          <a:spcPct val="90000"/>
        </a:lnSpc>
        <a:spcBef>
          <a:spcPts val="188"/>
        </a:spcBef>
        <a:spcAft>
          <a:spcPts val="188"/>
        </a:spcAft>
        <a:buClr>
          <a:srgbClr val="7F7F7F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2025" indent="-141288" algn="l" rtl="0" eaLnBrk="0" fontAlgn="base" hangingPunct="0">
        <a:lnSpc>
          <a:spcPct val="90000"/>
        </a:lnSpc>
        <a:spcBef>
          <a:spcPts val="188"/>
        </a:spcBef>
        <a:spcAft>
          <a:spcPts val="188"/>
        </a:spcAft>
        <a:buClr>
          <a:srgbClr val="7F7F7F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title"/>
          </p:nvPr>
        </p:nvSpPr>
        <p:spPr>
          <a:xfrm>
            <a:off x="4168775" y="784225"/>
            <a:ext cx="5641975" cy="1728788"/>
          </a:xfrm>
        </p:spPr>
        <p:txBody>
          <a:bodyPr/>
          <a:lstStyle/>
          <a:p>
            <a:pPr eaLnBrk="1" hangingPunct="1"/>
            <a:r>
              <a:rPr lang="en-US" altLang="nl-NL" dirty="0"/>
              <a:t>Coriolis </a:t>
            </a:r>
            <a:br>
              <a:rPr lang="en-US" altLang="nl-NL" dirty="0"/>
            </a:br>
            <a:r>
              <a:rPr lang="pl-PL" altLang="nl-NL" dirty="0"/>
              <a:t>Zasada działania</a:t>
            </a:r>
            <a:endParaRPr lang="en-US" altLang="nl-NL" dirty="0"/>
          </a:p>
        </p:txBody>
      </p:sp>
      <p:sp>
        <p:nvSpPr>
          <p:cNvPr id="1536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168775" y="2616200"/>
            <a:ext cx="5641975" cy="1671638"/>
          </a:xfrm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108" y="163248"/>
            <a:ext cx="9461500" cy="706438"/>
          </a:xfrm>
        </p:spPr>
        <p:txBody>
          <a:bodyPr/>
          <a:lstStyle/>
          <a:p>
            <a:pPr eaLnBrk="1" hangingPunct="1"/>
            <a:r>
              <a:rPr lang="en-AU" altLang="nl-NL" dirty="0"/>
              <a:t>Sensor </a:t>
            </a:r>
            <a:endParaRPr lang="en-US" altLang="nl-NL" dirty="0"/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6159500" y="4937125"/>
            <a:ext cx="836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1500" b="1">
                <a:solidFill>
                  <a:schemeClr val="folHlink"/>
                </a:solidFill>
                <a:ea typeface="ＭＳ Ｐゴシック" panose="020B0600070205080204" pitchFamily="34" charset="-128"/>
              </a:rPr>
              <a:t>Sensor</a:t>
            </a:r>
            <a:endParaRPr lang="en-US" altLang="nl-NL" sz="1500">
              <a:solidFill>
                <a:schemeClr val="folHlin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4140200" y="4865688"/>
            <a:ext cx="184150" cy="2968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altLang="nl-NL" sz="1333">
              <a:latin typeface="Times" panose="02020603050405020304" pitchFamily="18" charset="0"/>
            </a:endParaRPr>
          </a:p>
        </p:txBody>
      </p:sp>
      <p:pic>
        <p:nvPicPr>
          <p:cNvPr id="31749" name="Picture 3"/>
          <p:cNvPicPr>
            <a:picLocks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377950"/>
            <a:ext cx="3873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7" name="Group 4"/>
          <p:cNvGrpSpPr>
            <a:grpSpLocks/>
          </p:cNvGrpSpPr>
          <p:nvPr/>
        </p:nvGrpSpPr>
        <p:grpSpPr bwMode="auto">
          <a:xfrm>
            <a:off x="1381125" y="2706688"/>
            <a:ext cx="2928938" cy="810948"/>
            <a:chOff x="120" y="1968"/>
            <a:chExt cx="2214" cy="613"/>
          </a:xfrm>
        </p:grpSpPr>
        <p:sp>
          <p:nvSpPr>
            <p:cNvPr id="26654" name="Rectangle 5"/>
            <p:cNvSpPr>
              <a:spLocks noChangeArrowheads="1"/>
            </p:cNvSpPr>
            <p:nvPr/>
          </p:nvSpPr>
          <p:spPr bwMode="auto">
            <a:xfrm>
              <a:off x="120" y="1968"/>
              <a:ext cx="1080" cy="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altLang="nl-NL" sz="1667" dirty="0"/>
                <a:t>Czujnik temperatury</a:t>
              </a:r>
              <a:r>
                <a:rPr lang="en-US" altLang="nl-NL" sz="1667" dirty="0"/>
                <a:t> </a:t>
              </a:r>
            </a:p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nl-NL" sz="1333" dirty="0">
                <a:solidFill>
                  <a:srgbClr val="000000"/>
                </a:solidFill>
              </a:endParaRPr>
            </a:p>
          </p:txBody>
        </p:sp>
        <p:sp>
          <p:nvSpPr>
            <p:cNvPr id="26655" name="Line 6"/>
            <p:cNvSpPr>
              <a:spLocks noChangeShapeType="1"/>
            </p:cNvSpPr>
            <p:nvPr/>
          </p:nvSpPr>
          <p:spPr bwMode="auto">
            <a:xfrm>
              <a:off x="960" y="2160"/>
              <a:ext cx="1374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</p:grpSp>
      <p:grpSp>
        <p:nvGrpSpPr>
          <p:cNvPr id="40968" name="Group 7"/>
          <p:cNvGrpSpPr>
            <a:grpSpLocks/>
          </p:cNvGrpSpPr>
          <p:nvPr/>
        </p:nvGrpSpPr>
        <p:grpSpPr bwMode="auto">
          <a:xfrm>
            <a:off x="3200748" y="829573"/>
            <a:ext cx="2808718" cy="1206500"/>
            <a:chOff x="1940" y="754"/>
            <a:chExt cx="1605" cy="912"/>
          </a:xfrm>
        </p:grpSpPr>
        <p:sp>
          <p:nvSpPr>
            <p:cNvPr id="26652" name="Line 8"/>
            <p:cNvSpPr>
              <a:spLocks noChangeShapeType="1"/>
            </p:cNvSpPr>
            <p:nvPr/>
          </p:nvSpPr>
          <p:spPr bwMode="auto">
            <a:xfrm>
              <a:off x="2811" y="1330"/>
              <a:ext cx="96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26653" name="Rectangle 9"/>
            <p:cNvSpPr>
              <a:spLocks noChangeArrowheads="1"/>
            </p:cNvSpPr>
            <p:nvPr/>
          </p:nvSpPr>
          <p:spPr bwMode="auto">
            <a:xfrm>
              <a:off x="1940" y="754"/>
              <a:ext cx="1605" cy="6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altLang="nl-NL" sz="1667" dirty="0"/>
                <a:t>Cewka wymuszająca drgania</a:t>
              </a:r>
              <a:endParaRPr lang="en-US" altLang="nl-NL" sz="1667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969" name="Group 12"/>
          <p:cNvGrpSpPr>
            <a:grpSpLocks/>
          </p:cNvGrpSpPr>
          <p:nvPr/>
        </p:nvGrpSpPr>
        <p:grpSpPr bwMode="auto">
          <a:xfrm>
            <a:off x="5730875" y="1055688"/>
            <a:ext cx="2013479" cy="1016000"/>
            <a:chOff x="3408" y="720"/>
            <a:chExt cx="1522" cy="768"/>
          </a:xfrm>
        </p:grpSpPr>
        <p:sp>
          <p:nvSpPr>
            <p:cNvPr id="26650" name="Rectangle 13"/>
            <p:cNvSpPr>
              <a:spLocks noChangeArrowheads="1"/>
            </p:cNvSpPr>
            <p:nvPr/>
          </p:nvSpPr>
          <p:spPr bwMode="auto">
            <a:xfrm>
              <a:off x="3408" y="720"/>
              <a:ext cx="1522" cy="2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altLang="nl-NL" sz="1667" dirty="0"/>
                <a:t>Rury pomiarowe</a:t>
              </a:r>
              <a:endParaRPr lang="en-US" altLang="nl-NL" sz="1667" dirty="0">
                <a:solidFill>
                  <a:srgbClr val="000000"/>
                </a:solidFill>
              </a:endParaRPr>
            </a:p>
          </p:txBody>
        </p:sp>
        <p:sp>
          <p:nvSpPr>
            <p:cNvPr id="26651" name="Line 14"/>
            <p:cNvSpPr>
              <a:spLocks noChangeShapeType="1"/>
            </p:cNvSpPr>
            <p:nvPr/>
          </p:nvSpPr>
          <p:spPr bwMode="auto">
            <a:xfrm flipH="1">
              <a:off x="3408" y="912"/>
              <a:ext cx="432" cy="5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</p:grpSp>
      <p:grpSp>
        <p:nvGrpSpPr>
          <p:cNvPr id="40970" name="Group 15"/>
          <p:cNvGrpSpPr>
            <a:grpSpLocks/>
          </p:cNvGrpSpPr>
          <p:nvPr/>
        </p:nvGrpSpPr>
        <p:grpSpPr bwMode="auto">
          <a:xfrm>
            <a:off x="1539875" y="1392238"/>
            <a:ext cx="6979184" cy="889000"/>
            <a:chOff x="240" y="960"/>
            <a:chExt cx="5275" cy="672"/>
          </a:xfrm>
        </p:grpSpPr>
        <p:sp>
          <p:nvSpPr>
            <p:cNvPr id="26646" name="Line 16"/>
            <p:cNvSpPr>
              <a:spLocks noChangeShapeType="1"/>
            </p:cNvSpPr>
            <p:nvPr/>
          </p:nvSpPr>
          <p:spPr bwMode="auto">
            <a:xfrm>
              <a:off x="1152" y="1392"/>
              <a:ext cx="672" cy="2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26647" name="Rectangle 17"/>
            <p:cNvSpPr>
              <a:spLocks noChangeArrowheads="1"/>
            </p:cNvSpPr>
            <p:nvPr/>
          </p:nvSpPr>
          <p:spPr bwMode="auto">
            <a:xfrm>
              <a:off x="240" y="960"/>
              <a:ext cx="1181" cy="45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altLang="nl-NL" sz="1667" dirty="0"/>
                <a:t>Lewa cewka pomiarowa </a:t>
              </a:r>
              <a:r>
                <a:rPr lang="en-US" altLang="nl-NL" sz="1667" dirty="0"/>
                <a:t>”</a:t>
              </a:r>
              <a:endParaRPr lang="en-US" altLang="nl-NL" sz="1500" dirty="0">
                <a:solidFill>
                  <a:srgbClr val="000000"/>
                </a:solidFill>
              </a:endParaRPr>
            </a:p>
          </p:txBody>
        </p:sp>
        <p:sp>
          <p:nvSpPr>
            <p:cNvPr id="26648" name="Rectangle 18"/>
            <p:cNvSpPr>
              <a:spLocks noChangeArrowheads="1"/>
            </p:cNvSpPr>
            <p:nvPr/>
          </p:nvSpPr>
          <p:spPr bwMode="auto">
            <a:xfrm>
              <a:off x="4416" y="960"/>
              <a:ext cx="1099" cy="4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altLang="nl-NL" sz="1667" dirty="0"/>
                <a:t>Prawa cewka</a:t>
              </a:r>
            </a:p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altLang="nl-NL" sz="1667" dirty="0"/>
                <a:t> pomiarowa</a:t>
              </a:r>
              <a:r>
                <a:rPr lang="en-US" altLang="nl-NL" sz="1667" dirty="0"/>
                <a:t>”</a:t>
              </a:r>
            </a:p>
          </p:txBody>
        </p:sp>
        <p:sp>
          <p:nvSpPr>
            <p:cNvPr id="26649" name="Line 19"/>
            <p:cNvSpPr>
              <a:spLocks noChangeShapeType="1"/>
            </p:cNvSpPr>
            <p:nvPr/>
          </p:nvSpPr>
          <p:spPr bwMode="auto">
            <a:xfrm flipH="1">
              <a:off x="4032" y="1392"/>
              <a:ext cx="768" cy="2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</p:grpSp>
      <p:grpSp>
        <p:nvGrpSpPr>
          <p:cNvPr id="40971" name="Group 23"/>
          <p:cNvGrpSpPr>
            <a:grpSpLocks/>
          </p:cNvGrpSpPr>
          <p:nvPr/>
        </p:nvGrpSpPr>
        <p:grpSpPr bwMode="auto">
          <a:xfrm>
            <a:off x="6302374" y="3014663"/>
            <a:ext cx="2666057" cy="810560"/>
            <a:chOff x="3840" y="2208"/>
            <a:chExt cx="1632" cy="613"/>
          </a:xfrm>
        </p:grpSpPr>
        <p:sp>
          <p:nvSpPr>
            <p:cNvPr id="26644" name="Rectangle 24"/>
            <p:cNvSpPr>
              <a:spLocks noChangeArrowheads="1"/>
            </p:cNvSpPr>
            <p:nvPr/>
          </p:nvSpPr>
          <p:spPr bwMode="auto">
            <a:xfrm>
              <a:off x="4800" y="2208"/>
              <a:ext cx="672" cy="6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altLang="nl-NL" sz="1667" dirty="0"/>
                <a:t>Obudowa</a:t>
              </a:r>
              <a:r>
                <a:rPr lang="en-US" altLang="nl-NL" sz="1667" dirty="0"/>
                <a:t> </a:t>
              </a:r>
            </a:p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nl-NL" sz="1333" dirty="0">
                <a:solidFill>
                  <a:srgbClr val="000000"/>
                </a:solidFill>
              </a:endParaRPr>
            </a:p>
          </p:txBody>
        </p:sp>
        <p:sp>
          <p:nvSpPr>
            <p:cNvPr id="26645" name="Line 25"/>
            <p:cNvSpPr>
              <a:spLocks noChangeShapeType="1"/>
            </p:cNvSpPr>
            <p:nvPr/>
          </p:nvSpPr>
          <p:spPr bwMode="auto">
            <a:xfrm flipH="1" flipV="1">
              <a:off x="3840" y="2208"/>
              <a:ext cx="912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</p:grpSp>
      <p:grpSp>
        <p:nvGrpSpPr>
          <p:cNvPr id="40972" name="Group 36"/>
          <p:cNvGrpSpPr>
            <a:grpSpLocks/>
          </p:cNvGrpSpPr>
          <p:nvPr/>
        </p:nvGrpSpPr>
        <p:grpSpPr bwMode="auto">
          <a:xfrm>
            <a:off x="1793875" y="3505200"/>
            <a:ext cx="3057525" cy="1587500"/>
            <a:chOff x="432" y="2544"/>
            <a:chExt cx="2311" cy="1200"/>
          </a:xfrm>
        </p:grpSpPr>
        <p:grpSp>
          <p:nvGrpSpPr>
            <p:cNvPr id="31768" name="Group 20"/>
            <p:cNvGrpSpPr>
              <a:grpSpLocks/>
            </p:cNvGrpSpPr>
            <p:nvPr/>
          </p:nvGrpSpPr>
          <p:grpSpPr bwMode="auto">
            <a:xfrm>
              <a:off x="432" y="2544"/>
              <a:ext cx="2311" cy="652"/>
              <a:chOff x="432" y="2640"/>
              <a:chExt cx="2311" cy="652"/>
            </a:xfrm>
          </p:grpSpPr>
          <p:sp>
            <p:nvSpPr>
              <p:cNvPr id="26642" name="Line 21"/>
              <p:cNvSpPr>
                <a:spLocks noChangeShapeType="1"/>
              </p:cNvSpPr>
              <p:nvPr/>
            </p:nvSpPr>
            <p:spPr bwMode="auto">
              <a:xfrm>
                <a:off x="1200" y="2832"/>
                <a:ext cx="1543" cy="24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146304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833">
                  <a:latin typeface="+mn-lt"/>
                </a:endParaRPr>
              </a:p>
            </p:txBody>
          </p:sp>
          <p:sp>
            <p:nvSpPr>
              <p:cNvPr id="26643" name="Rectangle 22"/>
              <p:cNvSpPr>
                <a:spLocks noChangeArrowheads="1"/>
              </p:cNvSpPr>
              <p:nvPr/>
            </p:nvSpPr>
            <p:spPr bwMode="auto">
              <a:xfrm>
                <a:off x="432" y="2640"/>
                <a:ext cx="853" cy="6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46304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nl-NL" sz="1667" dirty="0"/>
                  <a:t>Manifold / </a:t>
                </a:r>
              </a:p>
              <a:p>
                <a:pPr defTabSz="146304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nl-NL" sz="1667" dirty="0"/>
                  <a:t>“Splitter”</a:t>
                </a:r>
              </a:p>
              <a:p>
                <a:pPr defTabSz="146304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nl-NL" sz="1667" dirty="0"/>
              </a:p>
            </p:txBody>
          </p:sp>
        </p:grpSp>
        <p:pic>
          <p:nvPicPr>
            <p:cNvPr id="31769" name="Picture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408" b="34937"/>
            <a:stretch>
              <a:fillRect/>
            </a:stretch>
          </p:blipFill>
          <p:spPr bwMode="auto">
            <a:xfrm>
              <a:off x="528" y="2976"/>
              <a:ext cx="72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73" name="Group 35"/>
          <p:cNvGrpSpPr>
            <a:grpSpLocks/>
          </p:cNvGrpSpPr>
          <p:nvPr/>
        </p:nvGrpSpPr>
        <p:grpSpPr bwMode="auto">
          <a:xfrm>
            <a:off x="5222875" y="3578225"/>
            <a:ext cx="3097213" cy="1438275"/>
            <a:chOff x="3024" y="2592"/>
            <a:chExt cx="2341" cy="1087"/>
          </a:xfrm>
        </p:grpSpPr>
        <p:pic>
          <p:nvPicPr>
            <p:cNvPr id="31765" name="Picture 3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44" t="44075"/>
            <a:stretch>
              <a:fillRect/>
            </a:stretch>
          </p:blipFill>
          <p:spPr bwMode="auto">
            <a:xfrm>
              <a:off x="4656" y="3024"/>
              <a:ext cx="528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8" name="Line 33"/>
            <p:cNvSpPr>
              <a:spLocks noChangeShapeType="1"/>
            </p:cNvSpPr>
            <p:nvPr/>
          </p:nvSpPr>
          <p:spPr bwMode="auto">
            <a:xfrm flipH="1">
              <a:off x="3024" y="2784"/>
              <a:ext cx="1536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26639" name="Rectangle 34"/>
            <p:cNvSpPr>
              <a:spLocks noChangeArrowheads="1"/>
            </p:cNvSpPr>
            <p:nvPr/>
          </p:nvSpPr>
          <p:spPr bwMode="auto">
            <a:xfrm>
              <a:off x="4512" y="2592"/>
              <a:ext cx="853" cy="65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nl-NL" sz="1667" dirty="0"/>
                <a:t>Manifold / </a:t>
              </a:r>
            </a:p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nl-NL" sz="1667" dirty="0"/>
                <a:t>“Splitter”</a:t>
              </a:r>
            </a:p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nl-NL" sz="1667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dirty="0"/>
              <a:t>Przetwornik</a:t>
            </a:r>
            <a:endParaRPr lang="en-GB" altLang="nl-NL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eaLnBrk="1" hangingPunct="1"/>
            <a:r>
              <a:rPr lang="pl-PL" altLang="nl-NL" dirty="0"/>
              <a:t>Przetwornik to elektroniczny system sterowania który zapewnia</a:t>
            </a:r>
            <a:r>
              <a:rPr lang="en-US" altLang="nl-NL" dirty="0"/>
              <a:t>:</a:t>
            </a:r>
            <a:endParaRPr lang="pl-PL" altLang="nl-NL" dirty="0"/>
          </a:p>
          <a:p>
            <a:pPr lvl="1" eaLnBrk="1" hangingPunct="1"/>
            <a:r>
              <a:rPr lang="pl-PL" altLang="nl-NL" dirty="0"/>
              <a:t>Moc napędową </a:t>
            </a:r>
            <a:endParaRPr lang="en-US" altLang="nl-NL" dirty="0"/>
          </a:p>
          <a:p>
            <a:pPr lvl="1" eaLnBrk="1" hangingPunct="1"/>
            <a:r>
              <a:rPr lang="pl-PL" altLang="nl-NL" dirty="0"/>
              <a:t>Przetwarza sygnały</a:t>
            </a:r>
            <a:endParaRPr lang="en-US" altLang="nl-NL" dirty="0"/>
          </a:p>
          <a:p>
            <a:pPr lvl="1" eaLnBrk="1" hangingPunct="1"/>
            <a:r>
              <a:rPr lang="en-US" altLang="nl-NL" dirty="0"/>
              <a:t>Gene</a:t>
            </a:r>
            <a:r>
              <a:rPr lang="pl-PL" altLang="nl-NL" dirty="0"/>
              <a:t>ruje sygnały na wyjściach</a:t>
            </a:r>
            <a:endParaRPr lang="en-US" altLang="nl-NL" dirty="0"/>
          </a:p>
          <a:p>
            <a:pPr lvl="1" eaLnBrk="1" hangingPunct="1"/>
            <a:r>
              <a:rPr lang="pl-PL" altLang="nl-NL" dirty="0"/>
              <a:t>Zdalny</a:t>
            </a:r>
            <a:r>
              <a:rPr lang="en-US" altLang="nl-NL" dirty="0"/>
              <a:t> </a:t>
            </a:r>
            <a:r>
              <a:rPr lang="pl-PL" altLang="nl-NL" dirty="0"/>
              <a:t>lub zintegrowany</a:t>
            </a:r>
            <a:r>
              <a:rPr lang="en-US" altLang="nl-NL" dirty="0"/>
              <a:t>  </a:t>
            </a:r>
          </a:p>
          <a:p>
            <a:pPr marL="211137" lvl="1" indent="0" eaLnBrk="1" hangingPunct="1">
              <a:buNone/>
            </a:pPr>
            <a:endParaRPr lang="en-US" altLang="nl-NL" dirty="0"/>
          </a:p>
          <a:p>
            <a:pPr eaLnBrk="1" hangingPunct="1"/>
            <a:endParaRPr lang="en-US" altLang="nl-NL" dirty="0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5870575" y="4429125"/>
            <a:ext cx="1397000" cy="190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indent="-4572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nl-NL" sz="1167" b="1" dirty="0">
                <a:solidFill>
                  <a:schemeClr val="folHlink"/>
                </a:solidFill>
              </a:rPr>
              <a:t>Przetwornik</a:t>
            </a:r>
            <a:endParaRPr lang="en-US" altLang="nl-NL" sz="1167" b="1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nl-NL" sz="1167" dirty="0">
              <a:solidFill>
                <a:schemeClr val="folHlink"/>
              </a:solidFill>
            </a:endParaRP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1714500" y="1587500"/>
            <a:ext cx="31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bg2"/>
              </a:buClr>
              <a:buSzPct val="150000"/>
              <a:buFontTx/>
              <a:buChar char="•"/>
            </a:pPr>
            <a:endParaRPr lang="nl-NL" altLang="nl-NL" sz="2000">
              <a:ea typeface="ＭＳ Ｐゴシック" panose="020B0600070205080204" pitchFamily="34" charset="-128"/>
            </a:endParaRPr>
          </a:p>
        </p:txBody>
      </p:sp>
      <p:pic>
        <p:nvPicPr>
          <p:cNvPr id="327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6" t="10001" r="15865" b="11429"/>
          <a:stretch>
            <a:fillRect/>
          </a:stretch>
        </p:blipFill>
        <p:spPr bwMode="auto">
          <a:xfrm>
            <a:off x="5870575" y="1454150"/>
            <a:ext cx="193357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Subjects:</a:t>
            </a:r>
            <a:endParaRPr lang="en-US" altLang="nl-NL" noProof="1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eaLnBrk="1" hangingPunct="1"/>
            <a:r>
              <a:rPr lang="pl-PL" altLang="nl-NL" dirty="0">
                <a:solidFill>
                  <a:schemeClr val="bg1">
                    <a:lumMod val="75000"/>
                  </a:schemeClr>
                </a:solidFill>
              </a:rPr>
              <a:t>Dlaczego pomiar przepływu masowego</a:t>
            </a:r>
            <a:r>
              <a:rPr lang="en-US" altLang="nl-NL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Przepływomierz masowy Coriolisa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tx1">
                    <a:lumMod val="50000"/>
                  </a:schemeClr>
                </a:solidFill>
              </a:rPr>
              <a:t>Jak mierzymy przepływ masowy ?</a:t>
            </a:r>
            <a:endParaRPr lang="en-US" altLang="nl-NL" noProof="1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Jak mierzymy gęstość ?</a:t>
            </a:r>
            <a:endParaRPr lang="en-US" altLang="nl-NL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dirty="0">
                <a:solidFill>
                  <a:schemeClr val="bg1">
                    <a:lumMod val="75000"/>
                  </a:schemeClr>
                </a:solidFill>
              </a:rPr>
              <a:t>Jak mierzymy temperaturę ?</a:t>
            </a:r>
            <a:endParaRPr lang="en-US" altLang="nl-NL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podsumowanie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T</a:t>
            </a:r>
            <a:r>
              <a:rPr lang="pl-PL" altLang="nl-NL" dirty="0" err="1"/>
              <a:t>eoria</a:t>
            </a:r>
            <a:r>
              <a:rPr lang="pl-PL" altLang="nl-NL" dirty="0"/>
              <a:t> działania</a:t>
            </a:r>
            <a:r>
              <a:rPr lang="en-US" altLang="nl-NL" dirty="0"/>
              <a:t> – </a:t>
            </a:r>
            <a:r>
              <a:rPr lang="pl-PL" altLang="nl-NL" dirty="0"/>
              <a:t>sygnał cewek</a:t>
            </a:r>
            <a:r>
              <a:rPr lang="en-US" altLang="nl-NL" dirty="0"/>
              <a:t>  </a:t>
            </a:r>
            <a:r>
              <a:rPr lang="pl-PL" altLang="nl-NL" dirty="0"/>
              <a:t>Brak Przepływu</a:t>
            </a:r>
            <a:r>
              <a:rPr lang="en-US" altLang="nl-NL" dirty="0"/>
              <a:t> </a:t>
            </a:r>
          </a:p>
        </p:txBody>
      </p:sp>
      <p:grpSp>
        <p:nvGrpSpPr>
          <p:cNvPr id="37891" name="Group 10"/>
          <p:cNvGrpSpPr>
            <a:grpSpLocks/>
          </p:cNvGrpSpPr>
          <p:nvPr/>
        </p:nvGrpSpPr>
        <p:grpSpPr bwMode="auto">
          <a:xfrm>
            <a:off x="2120900" y="2317750"/>
            <a:ext cx="5918200" cy="2484438"/>
            <a:chOff x="2744" y="890"/>
            <a:chExt cx="2877" cy="1207"/>
          </a:xfrm>
        </p:grpSpPr>
        <p:pic>
          <p:nvPicPr>
            <p:cNvPr id="37892" name="Picture 8" descr="noFlo_mo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890"/>
              <a:ext cx="2877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315"/>
              <a:ext cx="1041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T</a:t>
            </a:r>
            <a:r>
              <a:rPr lang="pl-PL" altLang="nl-NL" dirty="0" err="1"/>
              <a:t>eoria</a:t>
            </a:r>
            <a:r>
              <a:rPr lang="pl-PL" altLang="nl-NL" dirty="0"/>
              <a:t> działania</a:t>
            </a:r>
            <a:r>
              <a:rPr lang="en-US" altLang="nl-NL" dirty="0"/>
              <a:t> – </a:t>
            </a:r>
            <a:r>
              <a:rPr lang="pl-PL" altLang="nl-NL" dirty="0"/>
              <a:t>sygnał cewek</a:t>
            </a:r>
            <a:r>
              <a:rPr lang="en-US" altLang="nl-NL" dirty="0"/>
              <a:t> </a:t>
            </a:r>
            <a:r>
              <a:rPr lang="pl-PL" altLang="nl-NL" dirty="0"/>
              <a:t>Przepływ</a:t>
            </a:r>
            <a:endParaRPr lang="en-US" altLang="nl-NL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marL="0" indent="0" eaLnBrk="1" hangingPunct="1">
              <a:buNone/>
            </a:pPr>
            <a:endParaRPr lang="pl-PL" altLang="nl-NL" dirty="0"/>
          </a:p>
          <a:p>
            <a:pPr eaLnBrk="1" hangingPunct="1"/>
            <a:r>
              <a:rPr lang="pl-PL" altLang="nl-NL" dirty="0"/>
              <a:t>Pęd płynu połączony z ruchem oscylacyjnym wytworzonym przez wibracje indukuje siłę Coriolisa</a:t>
            </a:r>
            <a:endParaRPr lang="en-GB" altLang="nl-NL" dirty="0"/>
          </a:p>
          <a:p>
            <a:pPr eaLnBrk="1" hangingPunct="1"/>
            <a:r>
              <a:rPr lang="pl-PL" altLang="nl-NL" dirty="0"/>
              <a:t>Im większy przepływ, tym większy skręt dzięki efektowi Coriolisa</a:t>
            </a:r>
            <a:endParaRPr lang="nl-NL" altLang="nl-NL" dirty="0"/>
          </a:p>
        </p:txBody>
      </p:sp>
      <p:pic>
        <p:nvPicPr>
          <p:cNvPr id="38916" name="Picture 11" descr="corflowan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108200"/>
            <a:ext cx="57372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3078163"/>
            <a:ext cx="214153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074988"/>
            <a:ext cx="1295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noProof="1"/>
              <a:t>Napęd i sprzężenie zwrotne</a:t>
            </a:r>
            <a:endParaRPr lang="nl-NL" altLang="nl-NL" noProof="1"/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l-NL" altLang="nl-NL" noProof="1"/>
              <a:t>1: </a:t>
            </a:r>
            <a:r>
              <a:rPr lang="pl-PL" altLang="nl-NL" noProof="1"/>
              <a:t>Sygnał z cewek </a:t>
            </a:r>
            <a:r>
              <a:rPr lang="nl-NL" altLang="nl-NL" noProof="1"/>
              <a:t>(AC)</a:t>
            </a:r>
            <a:br>
              <a:rPr lang="nl-NL" altLang="nl-NL" noProof="1"/>
            </a:br>
            <a:endParaRPr lang="nl-NL" altLang="nl-NL" noProof="1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l-NL" altLang="nl-NL" noProof="1"/>
              <a:t>2: </a:t>
            </a:r>
            <a:r>
              <a:rPr lang="pl-PL" altLang="nl-NL" noProof="1"/>
              <a:t>Sygnał napędowy</a:t>
            </a:r>
            <a:r>
              <a:rPr lang="nl-NL" altLang="nl-NL" noProof="1"/>
              <a:t> (AC)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lang="nl-NL" altLang="nl-NL" noProof="1"/>
            </a:br>
            <a:r>
              <a:rPr lang="nl-NL" altLang="nl-NL" noProof="1"/>
              <a:t>3: </a:t>
            </a:r>
            <a:r>
              <a:rPr lang="pl-PL" altLang="nl-NL" noProof="1"/>
              <a:t>Sygnał sterujący </a:t>
            </a:r>
            <a:endParaRPr lang="nl-NL" altLang="nl-NL" noProof="1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l-NL" altLang="nl-NL" noProof="1"/>
              <a:t>    (drive gain) (DC)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lang="nl-NL" altLang="nl-NL" noProof="1"/>
            </a:br>
            <a:r>
              <a:rPr lang="nl-NL" altLang="nl-NL" noProof="1"/>
              <a:t>4: </a:t>
            </a:r>
            <a:r>
              <a:rPr lang="pl-PL" altLang="nl-NL" noProof="1"/>
              <a:t>Dalsze przetwarzanie</a:t>
            </a:r>
            <a:endParaRPr lang="nl-NL" altLang="nl-NL" noProof="1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889500" y="2084388"/>
            <a:ext cx="957263" cy="533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altLang="nl-NL" sz="833"/>
          </a:p>
        </p:txBody>
      </p:sp>
      <p:grpSp>
        <p:nvGrpSpPr>
          <p:cNvPr id="39941" name="Group 6"/>
          <p:cNvGrpSpPr>
            <a:grpSpLocks/>
          </p:cNvGrpSpPr>
          <p:nvPr/>
        </p:nvGrpSpPr>
        <p:grpSpPr bwMode="auto">
          <a:xfrm>
            <a:off x="3108707" y="1074738"/>
            <a:ext cx="5859081" cy="3486150"/>
            <a:chOff x="776646" y="1074738"/>
            <a:chExt cx="5859526" cy="3486150"/>
          </a:xfrm>
        </p:grpSpPr>
        <p:graphicFrame>
          <p:nvGraphicFramePr>
            <p:cNvPr id="39942" name="Object 2"/>
            <p:cNvGraphicFramePr>
              <a:graphicFrameLocks noChangeAspect="1"/>
            </p:cNvGraphicFramePr>
            <p:nvPr/>
          </p:nvGraphicFramePr>
          <p:xfrm>
            <a:off x="1619672" y="1074738"/>
            <a:ext cx="5016500" cy="3486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4" name="Bitmap Image" r:id="rId3" imgW="3495238" imgH="2429214" progId="Paint.Picture">
                    <p:embed/>
                  </p:oleObj>
                </mc:Choice>
                <mc:Fallback>
                  <p:oleObj name="Bitmap Image" r:id="rId3" imgW="3495238" imgH="2429214" progId="Paint.Picture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672" y="1074738"/>
                          <a:ext cx="5016500" cy="3486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3" name="Rectangle 4"/>
            <p:cNvSpPr>
              <a:spLocks noChangeArrowheads="1"/>
            </p:cNvSpPr>
            <p:nvPr/>
          </p:nvSpPr>
          <p:spPr bwMode="auto">
            <a:xfrm>
              <a:off x="776646" y="3365500"/>
              <a:ext cx="1093429" cy="53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5407" tIns="37042" rIns="75407" bIns="37042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l-PL" altLang="nl-NL" sz="1500" noProof="1">
                  <a:ea typeface="ＭＳ Ｐゴシック" panose="020B0600070205080204" pitchFamily="34" charset="-128"/>
                </a:rPr>
                <a:t>Cewka napędowa</a:t>
              </a:r>
              <a:endParaRPr lang="nl-NL" altLang="nl-NL" sz="1500" noProof="1">
                <a:ea typeface="ＭＳ Ｐゴシック" panose="020B0600070205080204" pitchFamily="34" charset="-128"/>
              </a:endParaRPr>
            </a:p>
          </p:txBody>
        </p:sp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776647" y="1841500"/>
              <a:ext cx="1068029" cy="76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5407" tIns="37042" rIns="75407" bIns="37042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l-PL" altLang="nl-NL" sz="1500" noProof="1">
                  <a:ea typeface="ＭＳ Ｐゴシック" panose="020B0600070205080204" pitchFamily="34" charset="-128"/>
                </a:rPr>
                <a:t>Lewa cewka sygnałowa</a:t>
              </a:r>
              <a:endParaRPr lang="nl-NL" altLang="nl-NL" sz="1500" noProof="1">
                <a:ea typeface="ＭＳ Ｐゴシック" panose="020B0600070205080204" pitchFamily="34" charset="-128"/>
              </a:endParaRP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3302169" y="1905000"/>
              <a:ext cx="1090695" cy="5111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5407" tIns="37042" rIns="75407" bIns="37042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1417" noProof="1"/>
                <a:t>Automatic</a:t>
              </a:r>
              <a:br>
                <a:rPr lang="nl-NL" altLang="nl-NL" sz="1417" noProof="1"/>
              </a:br>
              <a:r>
                <a:rPr lang="nl-NL" altLang="nl-NL" sz="1417" noProof="1"/>
                <a:t>gain control</a:t>
              </a:r>
            </a:p>
          </p:txBody>
        </p:sp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3791691" y="3575081"/>
              <a:ext cx="1202345" cy="30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l-PL" altLang="nl-NL" sz="1500" noProof="1">
                  <a:ea typeface="ＭＳ Ｐゴシック" panose="020B0600070205080204" pitchFamily="34" charset="-128"/>
                </a:rPr>
                <a:t>wzmacniacz</a:t>
              </a:r>
              <a:endParaRPr lang="nl-NL" altLang="nl-NL" sz="1500" noProof="1">
                <a:ea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noProof="1"/>
              <a:t>Układ podwójna rura </a:t>
            </a:r>
            <a:endParaRPr lang="nl-NL" altLang="nl-NL" noProof="1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 rtlCol="0">
            <a:normAutofit/>
          </a:bodyPr>
          <a:lstStyle/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Wyższoś rozwiązania z podwójną rura (w porównaniu z pojedynczą)</a:t>
            </a:r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endParaRPr lang="nl-NL" altLang="nl-NL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Bardziej odporny na zewnętrzne wibracje</a:t>
            </a:r>
            <a:endParaRPr lang="nl-NL" altLang="nl-NL" noProof="1"/>
          </a:p>
          <a:p>
            <a:pPr lvl="2" indent="-140891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Obydwie rury są poddane w danej chwili tym samym wibracją </a:t>
            </a:r>
            <a:endParaRPr lang="nl-NL" altLang="nl-NL" sz="1250" noProof="1"/>
          </a:p>
          <a:p>
            <a:pPr lvl="2" indent="-140891" eaLnBrk="1" fontAlgn="auto" hangingPunct="1">
              <a:buClr>
                <a:schemeClr val="bg1">
                  <a:lumMod val="50000"/>
                </a:schemeClr>
              </a:buClr>
              <a:defRPr/>
            </a:pPr>
            <a:endParaRPr lang="nl-NL" altLang="nl-NL" sz="1250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Niższa energia potrduzebna do napędu</a:t>
            </a:r>
            <a:endParaRPr lang="nl-NL" altLang="nl-NL" sz="1250" noProof="1"/>
          </a:p>
          <a:p>
            <a:pPr lvl="2" indent="-140891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Dwie rury tworzą zrównoważony układ mechaniczny</a:t>
            </a:r>
          </a:p>
          <a:p>
            <a:pPr lvl="2" indent="-140891" eaLnBrk="1" fontAlgn="auto" hangingPunct="1">
              <a:buClr>
                <a:schemeClr val="bg1">
                  <a:lumMod val="50000"/>
                </a:schemeClr>
              </a:buClr>
              <a:defRPr/>
            </a:pPr>
            <a:endParaRPr lang="nl-NL" altLang="nl-NL" sz="1250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Większa wrażliwość na przepływ masy</a:t>
            </a:r>
            <a:endParaRPr lang="nl-NL" altLang="nl-NL" sz="1250" noProof="1"/>
          </a:p>
          <a:p>
            <a:pPr lvl="2" indent="-140891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Dwie rury </a:t>
            </a:r>
            <a:r>
              <a:rPr lang="nl-NL" altLang="nl-NL" sz="1250" noProof="1"/>
              <a:t>zapewniają podwójną ∆T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noProof="1"/>
              <a:t>Wpływ temperatury na efekt</a:t>
            </a:r>
            <a:r>
              <a:rPr lang="nl-NL" altLang="nl-NL" noProof="1"/>
              <a:t> Coriolis</a:t>
            </a:r>
            <a:r>
              <a:rPr lang="pl-PL" altLang="nl-NL" noProof="1"/>
              <a:t>a w sensorze</a:t>
            </a:r>
            <a:endParaRPr lang="nl-NL" altLang="nl-NL" noProof="1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 rtlCol="0">
            <a:normAutofit/>
          </a:bodyPr>
          <a:lstStyle/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Wraz ze wzrostem temperatury sensora</a:t>
            </a:r>
            <a:endParaRPr lang="nl-NL" altLang="nl-NL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Rury</a:t>
            </a:r>
            <a:r>
              <a:rPr lang="nl-NL" altLang="nl-NL" sz="1250" noProof="1"/>
              <a:t> </a:t>
            </a:r>
            <a:r>
              <a:rPr lang="pl-PL" altLang="nl-NL" sz="1250" noProof="1"/>
              <a:t>stają się mniej sztywne</a:t>
            </a:r>
            <a:r>
              <a:rPr lang="nl-NL" altLang="nl-NL" sz="1250" noProof="1"/>
              <a:t> (</a:t>
            </a:r>
            <a:r>
              <a:rPr lang="pl-PL" altLang="nl-NL" sz="1250" noProof="1"/>
              <a:t>lub bardziej elastyczne</a:t>
            </a:r>
            <a:r>
              <a:rPr lang="nl-NL" altLang="nl-NL" sz="1250" noProof="1"/>
              <a:t>)</a:t>
            </a:r>
          </a:p>
          <a:p>
            <a:pPr lvl="2" indent="-140891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Większe</a:t>
            </a:r>
            <a:r>
              <a:rPr lang="nl-NL" altLang="nl-NL" sz="1250" noProof="1"/>
              <a:t> ∆T </a:t>
            </a:r>
            <a:r>
              <a:rPr lang="pl-PL" altLang="nl-NL" sz="1250" noProof="1"/>
              <a:t>przy tym samym przepływie</a:t>
            </a:r>
            <a:endParaRPr lang="nl-NL" altLang="nl-NL" sz="1250" noProof="1"/>
          </a:p>
          <a:p>
            <a:pPr lvl="2" indent="-140891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Pomiar przepływu bedzie wiekszy </a:t>
            </a:r>
            <a:r>
              <a:rPr lang="nl-NL" altLang="nl-NL" sz="1250" noProof="1"/>
              <a:t>!!</a:t>
            </a:r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Kompensacja tego efektu wykonywana jest w core procesorze lub przetworniku (9-żył)</a:t>
            </a:r>
            <a:endParaRPr lang="nl-NL" altLang="nl-NL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Efekt temperatury zależy od</a:t>
            </a:r>
            <a:endParaRPr lang="nl-NL" altLang="nl-NL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Temperatury rur</a:t>
            </a:r>
            <a:endParaRPr lang="nl-NL" altLang="nl-NL" sz="1250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Msteriału rur</a:t>
            </a:r>
            <a:endParaRPr lang="nl-NL" altLang="nl-NL" sz="1250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Geometrii rur</a:t>
            </a:r>
            <a:endParaRPr lang="nl-NL" altLang="nl-NL" sz="1250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Przykład</a:t>
            </a:r>
            <a:r>
              <a:rPr lang="nl-NL" altLang="nl-NL" noProof="1"/>
              <a:t>; ∆T </a:t>
            </a:r>
            <a:r>
              <a:rPr lang="pl-PL" altLang="nl-NL" noProof="1"/>
              <a:t>zmienia się o</a:t>
            </a:r>
            <a:r>
              <a:rPr lang="nl-NL" altLang="nl-NL" noProof="1"/>
              <a:t> 4.26% </a:t>
            </a:r>
            <a:r>
              <a:rPr lang="pl-PL" altLang="nl-NL" noProof="1"/>
              <a:t>na</a:t>
            </a:r>
            <a:r>
              <a:rPr lang="nl-NL" altLang="nl-NL" noProof="1"/>
              <a:t> 100 ºC </a:t>
            </a:r>
            <a:r>
              <a:rPr lang="pl-PL" altLang="nl-NL" noProof="1"/>
              <a:t>dla </a:t>
            </a:r>
            <a:r>
              <a:rPr lang="nl-NL" altLang="nl-NL" noProof="1"/>
              <a:t>316L Stainless Steel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noProof="1"/>
              <a:t>Wsółczynik kalibracji FCF (</a:t>
            </a:r>
            <a:r>
              <a:rPr lang="nl-NL" altLang="nl-NL" noProof="1"/>
              <a:t>Flow Calibration Factor</a:t>
            </a:r>
            <a:r>
              <a:rPr lang="pl-PL" altLang="nl-NL" noProof="1"/>
              <a:t>)</a:t>
            </a:r>
            <a:endParaRPr lang="nl-NL" altLang="nl-NL" noProof="1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 rtlCol="0">
            <a:normAutofit/>
          </a:bodyPr>
          <a:lstStyle/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Każdy sensor posiada wsółczynnik kalibracji </a:t>
            </a:r>
            <a:r>
              <a:rPr lang="nl-NL" altLang="nl-NL" noProof="1"/>
              <a:t>(FCF)</a:t>
            </a:r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nl-NL" altLang="nl-NL" sz="1250" noProof="1"/>
              <a:t>10 </a:t>
            </a:r>
            <a:r>
              <a:rPr lang="pl-PL" altLang="nl-NL" sz="1250" noProof="1"/>
              <a:t>zanków</a:t>
            </a:r>
            <a:endParaRPr lang="nl-NL" altLang="nl-NL" sz="1250" noProof="1"/>
          </a:p>
          <a:p>
            <a:pPr lvl="2" indent="-140891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Czułość sesnora masy</a:t>
            </a:r>
            <a:r>
              <a:rPr lang="nl-NL" altLang="nl-NL" sz="1250" noProof="1"/>
              <a:t> </a:t>
            </a:r>
          </a:p>
          <a:p>
            <a:pPr marL="783828" lvl="3" indent="-173633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Związek miedzy przepływem masowym a </a:t>
            </a:r>
            <a:r>
              <a:rPr lang="nl-NL" altLang="nl-NL" sz="1250" noProof="1"/>
              <a:t>∆T</a:t>
            </a:r>
          </a:p>
          <a:p>
            <a:pPr marL="783828" lvl="3" indent="-173633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nl-NL" altLang="nl-NL" sz="1250" noProof="1"/>
              <a:t>5 </a:t>
            </a:r>
            <a:r>
              <a:rPr lang="pl-PL" altLang="nl-NL" sz="1250" noProof="1"/>
              <a:t>cyfr</a:t>
            </a:r>
            <a:r>
              <a:rPr lang="nl-NL" altLang="nl-NL" sz="1250" noProof="1"/>
              <a:t> </a:t>
            </a:r>
            <a:r>
              <a:rPr lang="pl-PL" altLang="nl-NL" sz="1250" noProof="1"/>
              <a:t>i kropka</a:t>
            </a:r>
            <a:endParaRPr lang="nl-NL" altLang="nl-NL" sz="1250" noProof="1"/>
          </a:p>
          <a:p>
            <a:pPr lvl="2" indent="-140891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Wsółczynnik temperaturowy sensora</a:t>
            </a:r>
            <a:endParaRPr lang="nl-NL" altLang="nl-NL" sz="1250" noProof="1"/>
          </a:p>
          <a:p>
            <a:pPr marL="783828" lvl="3" indent="-173633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Wrazliwośc temperaturowa rur sensora</a:t>
            </a:r>
            <a:endParaRPr lang="nl-NL" altLang="nl-NL" sz="1250" noProof="1"/>
          </a:p>
          <a:p>
            <a:pPr marL="783828" lvl="3" indent="-173633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nl-NL" altLang="nl-NL" sz="1250" noProof="1"/>
              <a:t>3 </a:t>
            </a:r>
            <a:r>
              <a:rPr lang="pl-PL" altLang="nl-NL" sz="1250" noProof="1"/>
              <a:t>cyfry</a:t>
            </a:r>
            <a:r>
              <a:rPr lang="nl-NL" altLang="nl-NL" sz="1250" noProof="1"/>
              <a:t> </a:t>
            </a:r>
            <a:r>
              <a:rPr lang="pl-PL" altLang="nl-NL" sz="1250" noProof="1"/>
              <a:t>i kropka</a:t>
            </a:r>
            <a:endParaRPr lang="nl-NL" altLang="nl-NL" sz="1250" noProof="1"/>
          </a:p>
        </p:txBody>
      </p:sp>
      <p:sp>
        <p:nvSpPr>
          <p:cNvPr id="34831" name="Line 8"/>
          <p:cNvSpPr>
            <a:spLocks noChangeShapeType="1"/>
          </p:cNvSpPr>
          <p:nvPr/>
        </p:nvSpPr>
        <p:spPr bwMode="auto">
          <a:xfrm>
            <a:off x="4248150" y="4168775"/>
            <a:ext cx="0" cy="106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833">
              <a:latin typeface="+mn-lt"/>
            </a:endParaRPr>
          </a:p>
        </p:txBody>
      </p:sp>
      <p:sp>
        <p:nvSpPr>
          <p:cNvPr id="34832" name="Line 9"/>
          <p:cNvSpPr>
            <a:spLocks noChangeShapeType="1"/>
          </p:cNvSpPr>
          <p:nvPr/>
        </p:nvSpPr>
        <p:spPr bwMode="auto">
          <a:xfrm>
            <a:off x="4259263" y="4284663"/>
            <a:ext cx="739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833">
              <a:latin typeface="+mn-lt"/>
            </a:endParaRPr>
          </a:p>
        </p:txBody>
      </p:sp>
      <p:sp>
        <p:nvSpPr>
          <p:cNvPr id="34833" name="Line 10"/>
          <p:cNvSpPr>
            <a:spLocks noChangeShapeType="1"/>
          </p:cNvSpPr>
          <p:nvPr/>
        </p:nvSpPr>
        <p:spPr bwMode="auto">
          <a:xfrm>
            <a:off x="5010150" y="4168775"/>
            <a:ext cx="0" cy="106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833">
              <a:latin typeface="+mn-lt"/>
            </a:endParaRPr>
          </a:p>
        </p:txBody>
      </p:sp>
      <p:sp>
        <p:nvSpPr>
          <p:cNvPr id="34834" name="Line 11"/>
          <p:cNvSpPr>
            <a:spLocks noChangeShapeType="1"/>
          </p:cNvSpPr>
          <p:nvPr/>
        </p:nvSpPr>
        <p:spPr bwMode="auto">
          <a:xfrm>
            <a:off x="5089525" y="4168775"/>
            <a:ext cx="0" cy="106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833">
              <a:latin typeface="+mn-lt"/>
            </a:endParaRPr>
          </a:p>
        </p:txBody>
      </p:sp>
      <p:sp>
        <p:nvSpPr>
          <p:cNvPr id="34835" name="Line 12"/>
          <p:cNvSpPr>
            <a:spLocks noChangeShapeType="1"/>
          </p:cNvSpPr>
          <p:nvPr/>
        </p:nvSpPr>
        <p:spPr bwMode="auto">
          <a:xfrm>
            <a:off x="5100638" y="4284663"/>
            <a:ext cx="40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833">
              <a:latin typeface="+mn-lt"/>
            </a:endParaRPr>
          </a:p>
        </p:txBody>
      </p:sp>
      <p:sp>
        <p:nvSpPr>
          <p:cNvPr id="34836" name="Line 13"/>
          <p:cNvSpPr>
            <a:spLocks noChangeShapeType="1"/>
          </p:cNvSpPr>
          <p:nvPr/>
        </p:nvSpPr>
        <p:spPr bwMode="auto">
          <a:xfrm>
            <a:off x="5518150" y="4168775"/>
            <a:ext cx="0" cy="106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833">
              <a:latin typeface="+mn-lt"/>
            </a:endParaRPr>
          </a:p>
        </p:txBody>
      </p:sp>
      <p:sp>
        <p:nvSpPr>
          <p:cNvPr id="34827" name="Line 14"/>
          <p:cNvSpPr>
            <a:spLocks noChangeShapeType="1"/>
          </p:cNvSpPr>
          <p:nvPr/>
        </p:nvSpPr>
        <p:spPr bwMode="auto">
          <a:xfrm>
            <a:off x="4708525" y="4295775"/>
            <a:ext cx="0" cy="534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833">
              <a:latin typeface="+mn-lt"/>
            </a:endParaRPr>
          </a:p>
        </p:txBody>
      </p:sp>
      <p:sp>
        <p:nvSpPr>
          <p:cNvPr id="34828" name="Line 15"/>
          <p:cNvSpPr>
            <a:spLocks noChangeShapeType="1"/>
          </p:cNvSpPr>
          <p:nvPr/>
        </p:nvSpPr>
        <p:spPr bwMode="auto">
          <a:xfrm>
            <a:off x="5327650" y="4311650"/>
            <a:ext cx="0" cy="534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833">
              <a:latin typeface="+mn-lt"/>
            </a:endParaRPr>
          </a:p>
        </p:txBody>
      </p:sp>
      <p:sp>
        <p:nvSpPr>
          <p:cNvPr id="34829" name="Line 16"/>
          <p:cNvSpPr>
            <a:spLocks noChangeShapeType="1"/>
          </p:cNvSpPr>
          <p:nvPr/>
        </p:nvSpPr>
        <p:spPr bwMode="auto">
          <a:xfrm>
            <a:off x="5338763" y="4856163"/>
            <a:ext cx="485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833">
              <a:latin typeface="+mn-lt"/>
            </a:endParaRPr>
          </a:p>
        </p:txBody>
      </p:sp>
      <p:sp>
        <p:nvSpPr>
          <p:cNvPr id="34830" name="Line 17"/>
          <p:cNvSpPr>
            <a:spLocks noChangeShapeType="1"/>
          </p:cNvSpPr>
          <p:nvPr/>
        </p:nvSpPr>
        <p:spPr bwMode="auto">
          <a:xfrm flipH="1">
            <a:off x="3808413" y="4840288"/>
            <a:ext cx="911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833">
              <a:latin typeface="+mn-lt"/>
            </a:endParaRPr>
          </a:p>
        </p:txBody>
      </p:sp>
      <p:sp>
        <p:nvSpPr>
          <p:cNvPr id="34824" name="Rectangle 18"/>
          <p:cNvSpPr>
            <a:spLocks noChangeArrowheads="1"/>
          </p:cNvSpPr>
          <p:nvPr/>
        </p:nvSpPr>
        <p:spPr bwMode="auto">
          <a:xfrm>
            <a:off x="692043" y="4488514"/>
            <a:ext cx="3648437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nl-NL" sz="1500" b="1" noProof="1">
                <a:ea typeface="ＭＳ Ｐゴシック" panose="020B0600070205080204" pitchFamily="34" charset="-128"/>
              </a:rPr>
              <a:t>Wsółczynnik czułości sensora </a:t>
            </a:r>
            <a:r>
              <a:rPr lang="nl-NL" altLang="nl-NL" sz="1500" b="1" noProof="1">
                <a:ea typeface="ＭＳ Ｐゴシック" panose="020B0600070205080204" pitchFamily="34" charset="-128"/>
              </a:rPr>
              <a:t>(g/s/</a:t>
            </a:r>
            <a:r>
              <a:rPr lang="nl-NL" altLang="nl-NL" sz="1500" b="1" noProof="1">
                <a:latin typeface="Symbol" panose="05050102010706020507" pitchFamily="18" charset="2"/>
                <a:ea typeface="ＭＳ Ｐゴシック" panose="020B0600070205080204" pitchFamily="34" charset="-128"/>
              </a:rPr>
              <a:t></a:t>
            </a:r>
            <a:r>
              <a:rPr lang="nl-NL" altLang="nl-NL" sz="1500" b="1" noProof="1">
                <a:ea typeface="ＭＳ Ｐゴシック" panose="020B0600070205080204" pitchFamily="34" charset="-128"/>
              </a:rPr>
              <a:t>s)</a:t>
            </a:r>
          </a:p>
        </p:txBody>
      </p:sp>
      <p:sp>
        <p:nvSpPr>
          <p:cNvPr id="34825" name="Rectangle 19"/>
          <p:cNvSpPr>
            <a:spLocks noChangeArrowheads="1"/>
          </p:cNvSpPr>
          <p:nvPr/>
        </p:nvSpPr>
        <p:spPr bwMode="auto">
          <a:xfrm>
            <a:off x="5918200" y="4524375"/>
            <a:ext cx="3685305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620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nl-NL" sz="1500" b="1" noProof="1">
                <a:ea typeface="ＭＳ Ｐゴシック" panose="020B0600070205080204" pitchFamily="34" charset="-128"/>
              </a:rPr>
              <a:t>Współczynnik teperaturowy </a:t>
            </a:r>
            <a:r>
              <a:rPr lang="nl-NL" altLang="nl-NL" sz="1500" b="1" noProof="1">
                <a:ea typeface="ＭＳ Ｐゴシック" panose="020B0600070205080204" pitchFamily="34" charset="-128"/>
              </a:rPr>
              <a:t>(%/100 ºC)</a:t>
            </a:r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4052888" y="3817938"/>
            <a:ext cx="1684337" cy="450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sz="2333" b="1" noProof="1"/>
              <a:t>46.6004.26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noProof="1"/>
              <a:t>Wsółczynik kalibracji FCF (</a:t>
            </a:r>
            <a:r>
              <a:rPr lang="nl-NL" altLang="nl-NL" noProof="1"/>
              <a:t>Flow Calibration Factor</a:t>
            </a:r>
            <a:r>
              <a:rPr lang="pl-PL" altLang="nl-NL" noProof="1"/>
              <a:t>)</a:t>
            </a:r>
            <a:endParaRPr lang="nl-NL" altLang="nl-NL" noProof="1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 rtlCol="0">
            <a:normAutofit/>
          </a:bodyPr>
          <a:lstStyle/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nl-NL" altLang="nl-NL" noProof="1"/>
              <a:t>FCF </a:t>
            </a:r>
            <a:r>
              <a:rPr lang="pl-PL" altLang="nl-NL" noProof="1"/>
              <a:t>jest unikalny dla kazdego sensora</a:t>
            </a:r>
            <a:endParaRPr lang="nl-NL" altLang="nl-NL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Nadawany podczas pierwszej kalibracji</a:t>
            </a:r>
            <a:endParaRPr lang="nl-NL" altLang="nl-NL" sz="1250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endParaRPr lang="nl-NL" altLang="nl-NL" sz="1250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nl-NL" altLang="nl-NL" noProof="1"/>
              <a:t>FCF </a:t>
            </a:r>
            <a:r>
              <a:rPr lang="pl-PL" altLang="nl-NL" noProof="1"/>
              <a:t>można znaleść</a:t>
            </a:r>
            <a:endParaRPr lang="nl-NL" altLang="nl-NL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Certyfikacie kalibracji</a:t>
            </a:r>
            <a:endParaRPr lang="nl-NL" altLang="nl-NL" sz="1250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Tabliczce znamionowej na sensorze</a:t>
            </a:r>
            <a:endParaRPr lang="nl-NL" altLang="nl-NL" sz="1250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endParaRPr lang="nl-NL" altLang="nl-NL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nl-NL" altLang="nl-NL" noProof="1"/>
              <a:t>FCF </a:t>
            </a:r>
            <a:r>
              <a:rPr lang="pl-PL" altLang="nl-NL" noProof="1"/>
              <a:t>jest skonfigurowany w:</a:t>
            </a:r>
          </a:p>
          <a:p>
            <a:pPr marL="0" indent="0" eaLnBrk="1" fontAlgn="auto" hangingPunct="1">
              <a:buClr>
                <a:schemeClr val="bg1">
                  <a:lumMod val="50000"/>
                </a:schemeClr>
              </a:buClr>
              <a:buNone/>
              <a:tabLst>
                <a:tab pos="140891" algn="l"/>
              </a:tabLst>
              <a:defRPr/>
            </a:pPr>
            <a:r>
              <a:rPr lang="pl-PL" altLang="nl-NL" noProof="1"/>
              <a:t>	 - w przetowrniku w technologii 9-żyłowej</a:t>
            </a:r>
          </a:p>
          <a:p>
            <a:pPr marL="0" indent="0" eaLnBrk="1" fontAlgn="auto" hangingPunct="1">
              <a:buClr>
                <a:schemeClr val="bg1">
                  <a:lumMod val="50000"/>
                </a:schemeClr>
              </a:buClr>
              <a:buNone/>
              <a:tabLst>
                <a:tab pos="140891" algn="l"/>
              </a:tabLst>
              <a:defRPr/>
            </a:pPr>
            <a:r>
              <a:rPr lang="pl-PL" altLang="nl-NL" noProof="1"/>
              <a:t>	 - core procesorze w technologii MVD</a:t>
            </a:r>
            <a:endParaRPr lang="nl-NL" altLang="nl-NL" noProof="1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nl-NL" noProof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eaLnBrk="1" hangingPunct="1"/>
            <a:r>
              <a:rPr lang="pl-PL" altLang="nl-NL" dirty="0"/>
              <a:t>Dlaczego pomiar przepływu masowego</a:t>
            </a:r>
            <a:r>
              <a:rPr lang="en-US" altLang="nl-NL" dirty="0"/>
              <a:t>?</a:t>
            </a:r>
          </a:p>
          <a:p>
            <a:pPr eaLnBrk="1" hangingPunct="1"/>
            <a:r>
              <a:rPr lang="pl-PL" altLang="nl-NL" noProof="1"/>
              <a:t>Przepływomierz masowy Coriolisa</a:t>
            </a:r>
            <a:endParaRPr lang="en-US" altLang="nl-NL" noProof="1"/>
          </a:p>
          <a:p>
            <a:pPr eaLnBrk="1" hangingPunct="1"/>
            <a:r>
              <a:rPr lang="en-US" altLang="nl-NL" noProof="1"/>
              <a:t>I</a:t>
            </a:r>
            <a:r>
              <a:rPr lang="pl-PL" altLang="nl-NL" noProof="1"/>
              <a:t>dentyfikacja podstawowych pomiarów</a:t>
            </a:r>
            <a:endParaRPr lang="en-US" altLang="nl-NL" noProof="1"/>
          </a:p>
          <a:p>
            <a:pPr eaLnBrk="1" hangingPunct="1"/>
            <a:r>
              <a:rPr lang="pl-PL" altLang="nl-NL" noProof="1"/>
              <a:t>Jak mierzymy przepływ masowy ?</a:t>
            </a:r>
            <a:endParaRPr lang="en-US" altLang="nl-NL" noProof="1"/>
          </a:p>
          <a:p>
            <a:pPr eaLnBrk="1" hangingPunct="1"/>
            <a:r>
              <a:rPr lang="pl-PL" altLang="nl-NL" noProof="1"/>
              <a:t>Jak mierzymy gęstość ?</a:t>
            </a:r>
            <a:endParaRPr lang="en-US" altLang="nl-NL" dirty="0"/>
          </a:p>
          <a:p>
            <a:pPr eaLnBrk="1" hangingPunct="1"/>
            <a:r>
              <a:rPr lang="pl-PL" altLang="nl-NL" dirty="0"/>
              <a:t>Jak mierzymy temperaturę ?</a:t>
            </a:r>
            <a:endParaRPr lang="en-US" altLang="nl-NL" dirty="0"/>
          </a:p>
          <a:p>
            <a:pPr eaLnBrk="1" hangingPunct="1"/>
            <a:r>
              <a:rPr lang="pl-PL" altLang="nl-NL" noProof="1"/>
              <a:t>podsumowanie</a:t>
            </a:r>
            <a:endParaRPr lang="en-US" altLang="nl-NL" noProof="1"/>
          </a:p>
          <a:p>
            <a:pPr eaLnBrk="1" hangingPunct="1"/>
            <a:endParaRPr lang="en-US" altLang="nl-NL" noProof="1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dirty="0"/>
              <a:t>Tabliczka znamionowa </a:t>
            </a:r>
            <a:r>
              <a:rPr lang="en-US" altLang="nl-NL" dirty="0"/>
              <a:t>- ELITE Sensor</a:t>
            </a:r>
          </a:p>
        </p:txBody>
      </p:sp>
      <p:pic>
        <p:nvPicPr>
          <p:cNvPr id="450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7" y="1345332"/>
            <a:ext cx="587692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dirty="0"/>
              <a:t>Tematy</a:t>
            </a:r>
            <a:r>
              <a:rPr lang="en-US" altLang="nl-NL" dirty="0"/>
              <a:t>:</a:t>
            </a:r>
            <a:endParaRPr lang="en-US" altLang="nl-NL" noProof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eaLnBrk="1" hangingPunct="1"/>
            <a:r>
              <a:rPr lang="pl-PL" altLang="nl-NL" dirty="0">
                <a:solidFill>
                  <a:schemeClr val="bg1">
                    <a:lumMod val="75000"/>
                  </a:schemeClr>
                </a:solidFill>
              </a:rPr>
              <a:t>Dlaczego pomiar przepływu masowego</a:t>
            </a:r>
            <a:r>
              <a:rPr lang="en-US" altLang="nl-NL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Przepływomierz masowy Coriolisa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Jak mierzymy przepływ masowy ?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tx1">
                    <a:lumMod val="50000"/>
                  </a:schemeClr>
                </a:solidFill>
              </a:rPr>
              <a:t>Jak mierzymy gęstość ?</a:t>
            </a:r>
            <a:endParaRPr lang="en-US" altLang="nl-NL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r>
              <a:rPr lang="pl-PL" altLang="nl-NL" dirty="0">
                <a:solidFill>
                  <a:schemeClr val="bg1">
                    <a:lumMod val="75000"/>
                  </a:schemeClr>
                </a:solidFill>
              </a:rPr>
              <a:t>Jak mierzymy temperaturę ?</a:t>
            </a:r>
            <a:endParaRPr lang="en-US" altLang="nl-NL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podsumowanie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endParaRPr lang="en-US" altLang="nl-NL" noProof="1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dirty="0"/>
              <a:t>Zasada działania</a:t>
            </a:r>
            <a:r>
              <a:rPr lang="en-US" altLang="nl-NL" dirty="0"/>
              <a:t> – </a:t>
            </a:r>
            <a:r>
              <a:rPr lang="pl-PL" altLang="nl-NL" dirty="0"/>
              <a:t>Pomiar Gęstości</a:t>
            </a:r>
            <a:endParaRPr lang="en-US" altLang="nl-NL" dirty="0"/>
          </a:p>
        </p:txBody>
      </p:sp>
      <p:grpSp>
        <p:nvGrpSpPr>
          <p:cNvPr id="48131" name="Group 5"/>
          <p:cNvGrpSpPr>
            <a:grpSpLocks/>
          </p:cNvGrpSpPr>
          <p:nvPr/>
        </p:nvGrpSpPr>
        <p:grpSpPr bwMode="auto">
          <a:xfrm>
            <a:off x="1573213" y="1820863"/>
            <a:ext cx="7015162" cy="2765425"/>
            <a:chOff x="2897189" y="3184526"/>
            <a:chExt cx="7015162" cy="2765425"/>
          </a:xfrm>
        </p:grpSpPr>
        <p:pic>
          <p:nvPicPr>
            <p:cNvPr id="48132" name="Picture 12" descr="15kgnoFlowVibr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189" y="3201988"/>
              <a:ext cx="3127375" cy="260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13" descr="30kgnoFlowVibr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714" y="3184526"/>
              <a:ext cx="3322637" cy="276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dirty="0"/>
              <a:t>Pomiar Gęstości – dane kalibracyjne</a:t>
            </a:r>
            <a:endParaRPr lang="en-US" altLang="nl-NL" dirty="0"/>
          </a:p>
        </p:txBody>
      </p:sp>
      <p:graphicFrame>
        <p:nvGraphicFramePr>
          <p:cNvPr id="49155" name="Object 3"/>
          <p:cNvGraphicFramePr>
            <a:graphicFrameLocks noGrp="1"/>
          </p:cNvGraphicFramePr>
          <p:nvPr>
            <p:ph idx="1"/>
          </p:nvPr>
        </p:nvGraphicFramePr>
        <p:xfrm>
          <a:off x="1476375" y="1109663"/>
          <a:ext cx="7207250" cy="390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Bitmap Image" r:id="rId4" imgW="9352518" imgH="5065666" progId="Paint.Picture">
                  <p:embed/>
                </p:oleObj>
              </mc:Choice>
              <mc:Fallback>
                <p:oleObj name="Bitmap Image" r:id="rId4" imgW="9352518" imgH="5065666" progId="Paint.Picture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09663"/>
                        <a:ext cx="7207250" cy="390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noProof="1"/>
              <a:t>Wpływ Temperatury na okres drgań Rur</a:t>
            </a:r>
            <a:r>
              <a:rPr lang="nl-NL" altLang="nl-NL" noProof="1"/>
              <a:t> 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 rtlCol="0">
            <a:normAutofit/>
          </a:bodyPr>
          <a:lstStyle/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Wraz ze wzrostem teperatury rur</a:t>
            </a:r>
            <a:endParaRPr lang="nl-NL" altLang="nl-NL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Rury stają się mnie sztywne</a:t>
            </a:r>
            <a:r>
              <a:rPr lang="nl-NL" altLang="nl-NL" sz="1250" noProof="1"/>
              <a:t> (</a:t>
            </a:r>
            <a:r>
              <a:rPr lang="pl-PL" altLang="nl-NL" sz="1250" noProof="1"/>
              <a:t>lub</a:t>
            </a:r>
            <a:r>
              <a:rPr lang="nl-NL" altLang="nl-NL" sz="1250" noProof="1"/>
              <a:t> </a:t>
            </a:r>
            <a:r>
              <a:rPr lang="pl-PL" altLang="nl-NL" sz="1250" noProof="1"/>
              <a:t>bardzie giętkie</a:t>
            </a:r>
            <a:r>
              <a:rPr lang="nl-NL" altLang="nl-NL" sz="1250" noProof="1"/>
              <a:t>)</a:t>
            </a:r>
          </a:p>
          <a:p>
            <a:pPr lvl="2" indent="-140891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Większy okres drgań</a:t>
            </a:r>
            <a:r>
              <a:rPr lang="nl-NL" altLang="nl-NL" sz="1250" noProof="1"/>
              <a:t> T </a:t>
            </a:r>
            <a:r>
              <a:rPr lang="pl-PL" altLang="nl-NL" sz="1250" noProof="1"/>
              <a:t>dla tej samej gęstości</a:t>
            </a:r>
            <a:endParaRPr lang="nl-NL" altLang="nl-NL" sz="1250" noProof="1"/>
          </a:p>
          <a:p>
            <a:pPr lvl="2" indent="-140891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Zmierzona gęstość będzie większa</a:t>
            </a:r>
            <a:r>
              <a:rPr lang="nl-NL" altLang="nl-NL" sz="1250" noProof="1"/>
              <a:t>!!</a:t>
            </a:r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Kompensacja tego efektu wykonywana jest w core procesorze lub przetworniku (9-żył)</a:t>
            </a:r>
            <a:endParaRPr lang="nl-NL" altLang="nl-NL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Efekt temperatury zależy od</a:t>
            </a:r>
            <a:endParaRPr lang="nl-NL" altLang="nl-NL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Temperatury rur</a:t>
            </a:r>
            <a:endParaRPr lang="nl-NL" altLang="nl-NL" sz="1250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Msteriału rur</a:t>
            </a:r>
            <a:endParaRPr lang="nl-NL" altLang="nl-NL" sz="1250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Geometrii rur</a:t>
            </a:r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endParaRPr lang="nl-NL" altLang="nl-NL" sz="1250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Przykład</a:t>
            </a:r>
            <a:r>
              <a:rPr lang="nl-NL" altLang="nl-NL" noProof="1"/>
              <a:t>; T ² </a:t>
            </a:r>
            <a:r>
              <a:rPr lang="pl-PL" altLang="nl-NL" noProof="1"/>
              <a:t>zmienia się o</a:t>
            </a:r>
            <a:r>
              <a:rPr lang="nl-NL" altLang="nl-NL" noProof="1"/>
              <a:t> 2.79% </a:t>
            </a:r>
            <a:r>
              <a:rPr lang="pl-PL" altLang="nl-NL" noProof="1"/>
              <a:t>na</a:t>
            </a:r>
            <a:r>
              <a:rPr lang="nl-NL" altLang="nl-NL" noProof="1"/>
              <a:t> 100 ºC </a:t>
            </a:r>
            <a:r>
              <a:rPr lang="pl-PL" altLang="nl-NL" noProof="1"/>
              <a:t>dla </a:t>
            </a:r>
            <a:r>
              <a:rPr lang="nl-NL" altLang="nl-NL" noProof="1"/>
              <a:t>316L Stainless Steel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noProof="1"/>
              <a:t>Wsółczynniki kalibracyjne gęstości DCF</a:t>
            </a:r>
            <a:endParaRPr lang="nl-NL" altLang="nl-NL" noProof="1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 rtlCol="0">
            <a:normAutofit/>
          </a:bodyPr>
          <a:lstStyle/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D</a:t>
            </a:r>
            <a:r>
              <a:rPr lang="nl-NL" altLang="nl-NL" noProof="1"/>
              <a:t>CF </a:t>
            </a:r>
            <a:r>
              <a:rPr lang="pl-PL" altLang="nl-NL" noProof="1"/>
              <a:t>jest unikalny dla kazdego sensora</a:t>
            </a:r>
            <a:endParaRPr lang="nl-NL" altLang="nl-NL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Nadawany podczas pierwszej kalibracji</a:t>
            </a:r>
            <a:endParaRPr lang="nl-NL" altLang="nl-NL" sz="1250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endParaRPr lang="nl-NL" altLang="nl-NL" sz="1250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D</a:t>
            </a:r>
            <a:r>
              <a:rPr lang="nl-NL" altLang="nl-NL" noProof="1"/>
              <a:t>CF </a:t>
            </a:r>
            <a:r>
              <a:rPr lang="pl-PL" altLang="nl-NL" noProof="1"/>
              <a:t>można znaleść</a:t>
            </a:r>
            <a:endParaRPr lang="nl-NL" altLang="nl-NL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Certyfikacie kalibracji</a:t>
            </a:r>
            <a:endParaRPr lang="nl-NL" altLang="nl-NL" sz="1250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Tabliczce znamionowej na sensorze</a:t>
            </a:r>
            <a:endParaRPr lang="nl-NL" altLang="nl-NL" sz="1250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endParaRPr lang="nl-NL" altLang="nl-NL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D</a:t>
            </a:r>
            <a:r>
              <a:rPr lang="nl-NL" altLang="nl-NL" noProof="1"/>
              <a:t>CF </a:t>
            </a:r>
            <a:r>
              <a:rPr lang="pl-PL" altLang="nl-NL" noProof="1"/>
              <a:t>jest skonfigurowany w:</a:t>
            </a:r>
          </a:p>
          <a:p>
            <a:pPr marL="0" indent="0" eaLnBrk="1" fontAlgn="auto" hangingPunct="1">
              <a:buClr>
                <a:schemeClr val="bg1">
                  <a:lumMod val="50000"/>
                </a:schemeClr>
              </a:buClr>
              <a:buNone/>
              <a:tabLst>
                <a:tab pos="140891" algn="l"/>
              </a:tabLst>
              <a:defRPr/>
            </a:pPr>
            <a:r>
              <a:rPr lang="pl-PL" altLang="nl-NL" noProof="1"/>
              <a:t>	 - w przetowrniku w technologii 9-żyłowej</a:t>
            </a:r>
          </a:p>
          <a:p>
            <a:pPr marL="0" indent="0" eaLnBrk="1" fontAlgn="auto" hangingPunct="1">
              <a:buClr>
                <a:schemeClr val="bg1">
                  <a:lumMod val="50000"/>
                </a:schemeClr>
              </a:buClr>
              <a:buNone/>
              <a:tabLst>
                <a:tab pos="140891" algn="l"/>
              </a:tabLst>
              <a:defRPr/>
            </a:pPr>
            <a:r>
              <a:rPr lang="pl-PL" altLang="nl-NL" noProof="1"/>
              <a:t>	 - core procesorze w technologii MVD</a:t>
            </a:r>
            <a:endParaRPr lang="nl-NL" altLang="nl-NL" noProof="1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Sensor Tag - ELITE Sensor</a:t>
            </a:r>
          </a:p>
        </p:txBody>
      </p:sp>
      <p:pic>
        <p:nvPicPr>
          <p:cNvPr id="532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344613"/>
            <a:ext cx="5875338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noProof="1"/>
              <a:t>Wsółczynniki kalibracyjne gęstości DCF</a:t>
            </a:r>
            <a:endParaRPr lang="nl-NL" altLang="nl-NL" noProof="1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eaLnBrk="1" hangingPunct="1"/>
            <a:r>
              <a:rPr lang="nl-NL" altLang="nl-NL" noProof="1"/>
              <a:t>D1	= </a:t>
            </a:r>
            <a:r>
              <a:rPr lang="pl-PL" altLang="nl-NL" noProof="1"/>
              <a:t>Gęstość powietrza podczas kalibracji powietrzem</a:t>
            </a:r>
            <a:endParaRPr lang="nl-NL" altLang="nl-NL" noProof="1"/>
          </a:p>
          <a:p>
            <a:pPr eaLnBrk="1" hangingPunct="1"/>
            <a:endParaRPr lang="nl-NL" altLang="nl-NL" noProof="1"/>
          </a:p>
          <a:p>
            <a:pPr eaLnBrk="1" hangingPunct="1"/>
            <a:r>
              <a:rPr lang="nl-NL" altLang="nl-NL" noProof="1"/>
              <a:t>D2	= </a:t>
            </a:r>
            <a:r>
              <a:rPr lang="pl-PL" altLang="nl-NL" noProof="1"/>
              <a:t>Gęstość wody podczas kalibracji wodą </a:t>
            </a:r>
            <a:endParaRPr lang="nl-NL" altLang="nl-NL" noProof="1"/>
          </a:p>
          <a:p>
            <a:pPr eaLnBrk="1" hangingPunct="1"/>
            <a:endParaRPr lang="nl-NL" altLang="nl-NL" noProof="1"/>
          </a:p>
          <a:p>
            <a:pPr eaLnBrk="1" hangingPunct="1"/>
            <a:r>
              <a:rPr lang="nl-NL" altLang="nl-NL" noProof="1"/>
              <a:t>K1	= </a:t>
            </a:r>
            <a:r>
              <a:rPr lang="pl-PL" altLang="nl-NL" noProof="1"/>
              <a:t>Okres drgań dla powietrza skorygowany do</a:t>
            </a:r>
            <a:r>
              <a:rPr lang="nl-NL" altLang="nl-NL" noProof="1"/>
              <a:t> 0 ºC</a:t>
            </a:r>
          </a:p>
          <a:p>
            <a:pPr eaLnBrk="1" hangingPunct="1"/>
            <a:endParaRPr lang="nl-NL" altLang="nl-NL" noProof="1"/>
          </a:p>
          <a:p>
            <a:pPr eaLnBrk="1" hangingPunct="1"/>
            <a:r>
              <a:rPr lang="nl-NL" altLang="nl-NL" noProof="1"/>
              <a:t>K2	= </a:t>
            </a:r>
            <a:r>
              <a:rPr lang="pl-PL" altLang="nl-NL" noProof="1"/>
              <a:t>Okres drgań dla wody skorygowany do</a:t>
            </a:r>
            <a:r>
              <a:rPr lang="nl-NL" altLang="nl-NL" noProof="1"/>
              <a:t> 0 ºC</a:t>
            </a:r>
          </a:p>
          <a:p>
            <a:pPr eaLnBrk="1" hangingPunct="1"/>
            <a:endParaRPr lang="nl-NL" altLang="nl-NL" noProof="1"/>
          </a:p>
          <a:p>
            <a:pPr eaLnBrk="1" hangingPunct="1"/>
            <a:r>
              <a:rPr lang="nl-NL" altLang="nl-NL" noProof="1"/>
              <a:t>TC	= </a:t>
            </a:r>
            <a:r>
              <a:rPr lang="pl-PL" altLang="nl-NL" noProof="1"/>
              <a:t>Temperaturowy współczynnik korekcyjny </a:t>
            </a:r>
            <a:r>
              <a:rPr lang="nl-NL" altLang="nl-NL" noProof="1"/>
              <a:t>(%/100 ºC)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dirty="0"/>
              <a:t>Tematy</a:t>
            </a:r>
            <a:r>
              <a:rPr lang="en-US" altLang="nl-NL" dirty="0"/>
              <a:t>:</a:t>
            </a:r>
            <a:endParaRPr lang="en-US" altLang="nl-NL" noProof="1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eaLnBrk="1" hangingPunct="1"/>
            <a:r>
              <a:rPr lang="pl-PL" altLang="nl-NL" dirty="0">
                <a:solidFill>
                  <a:schemeClr val="bg1">
                    <a:lumMod val="75000"/>
                  </a:schemeClr>
                </a:solidFill>
              </a:rPr>
              <a:t>Dlaczego pomiar przepływu masowego</a:t>
            </a:r>
            <a:r>
              <a:rPr lang="en-US" altLang="nl-NL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Przepływomierz masowy Coriolisa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Jak mierzymy przepływ masowy ?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Jak mierzymy gęstość ?</a:t>
            </a:r>
            <a:endParaRPr lang="en-US" altLang="nl-NL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dirty="0">
                <a:solidFill>
                  <a:schemeClr val="tx1">
                    <a:lumMod val="50000"/>
                  </a:schemeClr>
                </a:solidFill>
              </a:rPr>
              <a:t>Jak mierzymy temperaturę ?</a:t>
            </a:r>
            <a:endParaRPr lang="en-US" altLang="nl-NL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podsumowanie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endParaRPr lang="en-US" altLang="nl-NL" noProof="1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noProof="1"/>
              <a:t>Pomiar temperatury rur</a:t>
            </a:r>
            <a:endParaRPr lang="nl-NL" altLang="nl-NL" noProof="1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 rtlCol="0">
            <a:normAutofit/>
          </a:bodyPr>
          <a:lstStyle/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nl-NL" altLang="nl-NL" noProof="1"/>
              <a:t>PT 100</a:t>
            </a:r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nl-NL" altLang="nl-NL" sz="1250" noProof="1"/>
              <a:t>Platinum</a:t>
            </a:r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nl-NL" altLang="nl-NL" sz="1250" noProof="1"/>
              <a:t>Resistance Thermal Detector (RTD)</a:t>
            </a:r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nl-NL" altLang="nl-NL" sz="1250" noProof="1"/>
              <a:t>100 </a:t>
            </a:r>
            <a:r>
              <a:rPr lang="nl-NL" altLang="nl-NL" sz="1250" noProof="1">
                <a:sym typeface="Symbol" panose="05050102010706020507" pitchFamily="18" charset="2"/>
              </a:rPr>
              <a:t> at 0 </a:t>
            </a:r>
            <a:r>
              <a:rPr lang="nl-NL" altLang="nl-NL" sz="1250" noProof="1"/>
              <a:t>º</a:t>
            </a:r>
            <a:r>
              <a:rPr lang="nl-NL" altLang="nl-NL" sz="1250" noProof="1">
                <a:sym typeface="Symbol" panose="05050102010706020507" pitchFamily="18" charset="2"/>
              </a:rPr>
              <a:t>C</a:t>
            </a:r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endParaRPr lang="nl-NL" altLang="nl-NL" sz="1250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Przytwierdzony do rury</a:t>
            </a:r>
            <a:endParaRPr lang="nl-NL" altLang="nl-NL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endParaRPr lang="nl-NL" altLang="nl-NL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noProof="1"/>
              <a:t>Trzy przewodowy</a:t>
            </a:r>
            <a:endParaRPr lang="nl-NL" altLang="nl-NL" noProof="1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noProof="1"/>
              <a:t>Kompensacja rezystancji przewodu</a:t>
            </a:r>
            <a:r>
              <a:rPr lang="nl-NL" altLang="nl-NL" sz="1250" noProof="1"/>
              <a:t>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dirty="0"/>
              <a:t>Tematy</a:t>
            </a:r>
            <a:r>
              <a:rPr lang="en-US" altLang="nl-NL" dirty="0"/>
              <a:t>:</a:t>
            </a:r>
            <a:endParaRPr lang="en-US" altLang="nl-NL" noProof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eaLnBrk="1" hangingPunct="1"/>
            <a:r>
              <a:rPr lang="pl-PL" altLang="nl-NL" dirty="0"/>
              <a:t>Dlaczego pomiar przepływu masowego</a:t>
            </a:r>
            <a:r>
              <a:rPr lang="en-US" altLang="nl-NL" dirty="0"/>
              <a:t>?</a:t>
            </a: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Przepływomierz masowy Coriolisa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altLang="nl-NL" noProof="1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dentyfikacja podstawowych pomiarów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Jak mierzymy przepływ masowy ?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Jak mierzymy gęstość ?</a:t>
            </a:r>
            <a:endParaRPr lang="en-US" altLang="nl-NL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dirty="0">
                <a:solidFill>
                  <a:schemeClr val="bg1">
                    <a:lumMod val="75000"/>
                  </a:schemeClr>
                </a:solidFill>
              </a:rPr>
              <a:t>Jak mierzymy temperaturę ?</a:t>
            </a:r>
            <a:endParaRPr lang="en-US" altLang="nl-NL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podsumowanie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endParaRPr lang="en-US" altLang="nl-NL" noProof="1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noProof="1"/>
              <a:t>PT 100 R</a:t>
            </a:r>
            <a:r>
              <a:rPr lang="pl-PL" altLang="nl-NL" noProof="1"/>
              <a:t>ezystancja</a:t>
            </a:r>
            <a:r>
              <a:rPr lang="nl-NL" altLang="nl-NL" noProof="1"/>
              <a:t> vs Tempera</a:t>
            </a:r>
            <a:r>
              <a:rPr lang="pl-PL" altLang="nl-NL" noProof="1"/>
              <a:t>tura</a:t>
            </a:r>
            <a:endParaRPr lang="nl-NL" altLang="nl-NL" noProof="1"/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2846388" y="2560638"/>
            <a:ext cx="4452937" cy="2960687"/>
            <a:chOff x="752" y="1215"/>
            <a:chExt cx="3705" cy="2465"/>
          </a:xfrm>
        </p:grpSpPr>
        <p:sp>
          <p:nvSpPr>
            <p:cNvPr id="46084" name="Line 4"/>
            <p:cNvSpPr>
              <a:spLocks noChangeShapeType="1"/>
            </p:cNvSpPr>
            <p:nvPr/>
          </p:nvSpPr>
          <p:spPr bwMode="auto">
            <a:xfrm>
              <a:off x="797" y="3299"/>
              <a:ext cx="36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 flipV="1">
              <a:off x="1895" y="1215"/>
              <a:ext cx="0" cy="20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1856" y="1831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1856" y="2075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1856" y="2320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1856" y="2564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1856" y="2808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>
              <a:off x="1856" y="3056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>
              <a:off x="1856" y="1588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1856" y="1341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 flipV="1">
              <a:off x="3362" y="325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 flipV="1">
              <a:off x="3851" y="325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 flipV="1">
              <a:off x="2383" y="325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 flipV="1">
              <a:off x="2873" y="325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 flipV="1">
              <a:off x="914" y="325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 flipV="1">
              <a:off x="1405" y="325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46100" name="Line 20"/>
            <p:cNvSpPr>
              <a:spLocks noChangeShapeType="1"/>
            </p:cNvSpPr>
            <p:nvPr/>
          </p:nvSpPr>
          <p:spPr bwMode="auto">
            <a:xfrm flipV="1">
              <a:off x="850" y="1401"/>
              <a:ext cx="3487" cy="1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69654" name="Rectangle 21"/>
            <p:cNvSpPr>
              <a:spLocks noChangeArrowheads="1"/>
            </p:cNvSpPr>
            <p:nvPr/>
          </p:nvSpPr>
          <p:spPr bwMode="auto">
            <a:xfrm>
              <a:off x="1609" y="2985"/>
              <a:ext cx="18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25</a:t>
              </a:r>
            </a:p>
          </p:txBody>
        </p:sp>
        <p:sp>
          <p:nvSpPr>
            <p:cNvPr id="69655" name="Rectangle 22"/>
            <p:cNvSpPr>
              <a:spLocks noChangeArrowheads="1"/>
            </p:cNvSpPr>
            <p:nvPr/>
          </p:nvSpPr>
          <p:spPr bwMode="auto">
            <a:xfrm>
              <a:off x="1609" y="2740"/>
              <a:ext cx="20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50</a:t>
              </a:r>
            </a:p>
          </p:txBody>
        </p:sp>
        <p:sp>
          <p:nvSpPr>
            <p:cNvPr id="69656" name="Rectangle 23"/>
            <p:cNvSpPr>
              <a:spLocks noChangeArrowheads="1"/>
            </p:cNvSpPr>
            <p:nvPr/>
          </p:nvSpPr>
          <p:spPr bwMode="auto">
            <a:xfrm>
              <a:off x="1609" y="2494"/>
              <a:ext cx="18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75</a:t>
              </a:r>
            </a:p>
          </p:txBody>
        </p:sp>
        <p:sp>
          <p:nvSpPr>
            <p:cNvPr id="69657" name="Rectangle 24"/>
            <p:cNvSpPr>
              <a:spLocks noChangeArrowheads="1"/>
            </p:cNvSpPr>
            <p:nvPr/>
          </p:nvSpPr>
          <p:spPr bwMode="auto">
            <a:xfrm>
              <a:off x="1609" y="1271"/>
              <a:ext cx="23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200</a:t>
              </a:r>
            </a:p>
          </p:txBody>
        </p:sp>
        <p:sp>
          <p:nvSpPr>
            <p:cNvPr id="69658" name="Rectangle 25"/>
            <p:cNvSpPr>
              <a:spLocks noChangeArrowheads="1"/>
            </p:cNvSpPr>
            <p:nvPr/>
          </p:nvSpPr>
          <p:spPr bwMode="auto">
            <a:xfrm>
              <a:off x="1609" y="1516"/>
              <a:ext cx="23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175</a:t>
              </a:r>
            </a:p>
          </p:txBody>
        </p:sp>
        <p:sp>
          <p:nvSpPr>
            <p:cNvPr id="69659" name="Rectangle 26"/>
            <p:cNvSpPr>
              <a:spLocks noChangeArrowheads="1"/>
            </p:cNvSpPr>
            <p:nvPr/>
          </p:nvSpPr>
          <p:spPr bwMode="auto">
            <a:xfrm>
              <a:off x="1609" y="1761"/>
              <a:ext cx="23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150</a:t>
              </a:r>
            </a:p>
          </p:txBody>
        </p:sp>
        <p:sp>
          <p:nvSpPr>
            <p:cNvPr id="69660" name="Rectangle 27"/>
            <p:cNvSpPr>
              <a:spLocks noChangeArrowheads="1"/>
            </p:cNvSpPr>
            <p:nvPr/>
          </p:nvSpPr>
          <p:spPr bwMode="auto">
            <a:xfrm>
              <a:off x="1609" y="2005"/>
              <a:ext cx="23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125</a:t>
              </a:r>
            </a:p>
          </p:txBody>
        </p:sp>
        <p:sp>
          <p:nvSpPr>
            <p:cNvPr id="69661" name="Rectangle 28"/>
            <p:cNvSpPr>
              <a:spLocks noChangeArrowheads="1"/>
            </p:cNvSpPr>
            <p:nvPr/>
          </p:nvSpPr>
          <p:spPr bwMode="auto">
            <a:xfrm>
              <a:off x="1609" y="2250"/>
              <a:ext cx="23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100</a:t>
              </a:r>
            </a:p>
          </p:txBody>
        </p:sp>
        <p:sp>
          <p:nvSpPr>
            <p:cNvPr id="69662" name="Rectangle 29"/>
            <p:cNvSpPr>
              <a:spLocks noChangeArrowheads="1"/>
            </p:cNvSpPr>
            <p:nvPr/>
          </p:nvSpPr>
          <p:spPr bwMode="auto">
            <a:xfrm>
              <a:off x="2750" y="3381"/>
              <a:ext cx="23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100</a:t>
              </a:r>
            </a:p>
          </p:txBody>
        </p:sp>
        <p:sp>
          <p:nvSpPr>
            <p:cNvPr id="69663" name="Rectangle 30"/>
            <p:cNvSpPr>
              <a:spLocks noChangeArrowheads="1"/>
            </p:cNvSpPr>
            <p:nvPr/>
          </p:nvSpPr>
          <p:spPr bwMode="auto">
            <a:xfrm>
              <a:off x="2260" y="3381"/>
              <a:ext cx="18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50</a:t>
              </a:r>
            </a:p>
          </p:txBody>
        </p:sp>
        <p:sp>
          <p:nvSpPr>
            <p:cNvPr id="69664" name="Rectangle 31"/>
            <p:cNvSpPr>
              <a:spLocks noChangeArrowheads="1"/>
            </p:cNvSpPr>
            <p:nvPr/>
          </p:nvSpPr>
          <p:spPr bwMode="auto">
            <a:xfrm>
              <a:off x="3240" y="3381"/>
              <a:ext cx="23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150</a:t>
              </a:r>
            </a:p>
          </p:txBody>
        </p:sp>
        <p:sp>
          <p:nvSpPr>
            <p:cNvPr id="69665" name="Rectangle 32"/>
            <p:cNvSpPr>
              <a:spLocks noChangeArrowheads="1"/>
            </p:cNvSpPr>
            <p:nvPr/>
          </p:nvSpPr>
          <p:spPr bwMode="auto">
            <a:xfrm>
              <a:off x="1282" y="3381"/>
              <a:ext cx="2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-50</a:t>
              </a:r>
            </a:p>
          </p:txBody>
        </p:sp>
        <p:sp>
          <p:nvSpPr>
            <p:cNvPr id="69666" name="Rectangle 33"/>
            <p:cNvSpPr>
              <a:spLocks noChangeArrowheads="1"/>
            </p:cNvSpPr>
            <p:nvPr/>
          </p:nvSpPr>
          <p:spPr bwMode="auto">
            <a:xfrm>
              <a:off x="1772" y="3381"/>
              <a:ext cx="14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0</a:t>
              </a:r>
            </a:p>
          </p:txBody>
        </p:sp>
        <p:sp>
          <p:nvSpPr>
            <p:cNvPr id="69667" name="Rectangle 34"/>
            <p:cNvSpPr>
              <a:spLocks noChangeArrowheads="1"/>
            </p:cNvSpPr>
            <p:nvPr/>
          </p:nvSpPr>
          <p:spPr bwMode="auto">
            <a:xfrm>
              <a:off x="3731" y="3381"/>
              <a:ext cx="23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200</a:t>
              </a:r>
            </a:p>
          </p:txBody>
        </p:sp>
        <p:sp>
          <p:nvSpPr>
            <p:cNvPr id="46115" name="Rectangle 35"/>
            <p:cNvSpPr>
              <a:spLocks noChangeArrowheads="1"/>
            </p:cNvSpPr>
            <p:nvPr/>
          </p:nvSpPr>
          <p:spPr bwMode="auto">
            <a:xfrm>
              <a:off x="3987" y="3509"/>
              <a:ext cx="33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972" noProof="1"/>
                <a:t>t (°C)</a:t>
              </a:r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>
              <a:off x="4059" y="3503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69670" name="Rectangle 37"/>
            <p:cNvSpPr>
              <a:spLocks noChangeArrowheads="1"/>
            </p:cNvSpPr>
            <p:nvPr/>
          </p:nvSpPr>
          <p:spPr bwMode="auto">
            <a:xfrm>
              <a:off x="752" y="3381"/>
              <a:ext cx="26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-100</a:t>
              </a:r>
            </a:p>
          </p:txBody>
        </p:sp>
        <p:sp>
          <p:nvSpPr>
            <p:cNvPr id="46118" name="Line 38"/>
            <p:cNvSpPr>
              <a:spLocks noChangeShapeType="1"/>
            </p:cNvSpPr>
            <p:nvPr/>
          </p:nvSpPr>
          <p:spPr bwMode="auto">
            <a:xfrm flipV="1">
              <a:off x="4342" y="325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  <p:sp>
          <p:nvSpPr>
            <p:cNvPr id="69672" name="Rectangle 39"/>
            <p:cNvSpPr>
              <a:spLocks noChangeArrowheads="1"/>
            </p:cNvSpPr>
            <p:nvPr/>
          </p:nvSpPr>
          <p:spPr bwMode="auto">
            <a:xfrm>
              <a:off x="4213" y="3381"/>
              <a:ext cx="23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250</a:t>
              </a:r>
            </a:p>
          </p:txBody>
        </p:sp>
        <p:sp>
          <p:nvSpPr>
            <p:cNvPr id="69673" name="Rectangle 40"/>
            <p:cNvSpPr>
              <a:spLocks noChangeArrowheads="1"/>
            </p:cNvSpPr>
            <p:nvPr/>
          </p:nvSpPr>
          <p:spPr bwMode="auto">
            <a:xfrm>
              <a:off x="1292" y="1485"/>
              <a:ext cx="41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19" tIns="27561" rIns="54019" bIns="27561">
              <a:spAutoFit/>
            </a:bodyPr>
            <a:lstStyle>
              <a:lvl1pPr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61988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altLang="nl-NL" sz="833" noProof="1"/>
                <a:t>R (</a:t>
              </a:r>
              <a:r>
                <a:rPr lang="nl-NL" altLang="nl-NL" sz="833" noProof="1">
                  <a:latin typeface="Symbol" panose="05050102010706020507" pitchFamily="18" charset="2"/>
                </a:rPr>
                <a:t></a:t>
              </a:r>
            </a:p>
          </p:txBody>
        </p:sp>
        <p:sp>
          <p:nvSpPr>
            <p:cNvPr id="46121" name="Line 41"/>
            <p:cNvSpPr>
              <a:spLocks noChangeShapeType="1"/>
            </p:cNvSpPr>
            <p:nvPr/>
          </p:nvSpPr>
          <p:spPr bwMode="auto">
            <a:xfrm flipV="1">
              <a:off x="1465" y="1286"/>
              <a:ext cx="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694">
                <a:latin typeface="+mn-lt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2288" y="1136650"/>
          <a:ext cx="6608764" cy="1289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4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41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1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41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5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4842"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6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7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8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9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100,000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100,391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100,781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101,172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101,562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101,953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102,343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102,733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103,123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103,513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103,902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104,292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104,681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105,071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105,460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105,849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106,238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106,627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107,016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107,404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107,793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108,181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108,570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108,958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109,346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109,734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110,122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110,509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110,897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111,284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30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111,672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112,059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112,446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112,833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113,220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113,607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113,994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114,380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114,767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115,153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115,539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115,925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116,311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116,697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117,083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117,469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117,854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118,240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118,625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119,01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952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noProof="1"/>
              <a:t>P</a:t>
            </a:r>
            <a:r>
              <a:rPr lang="en-US" altLang="nl-NL" dirty="0"/>
              <a:t>T</a:t>
            </a:r>
            <a:r>
              <a:rPr lang="en-US" altLang="nl-NL" noProof="1"/>
              <a:t> 100 </a:t>
            </a:r>
            <a:r>
              <a:rPr lang="en-US" altLang="nl-NL" dirty="0"/>
              <a:t>&amp;</a:t>
            </a:r>
            <a:r>
              <a:rPr lang="en-US" altLang="nl-NL" noProof="1"/>
              <a:t> </a:t>
            </a:r>
            <a:r>
              <a:rPr lang="pl-PL" altLang="nl-NL" noProof="1"/>
              <a:t>kompensacja rezystancji przewodów</a:t>
            </a:r>
            <a:endParaRPr lang="en-US" altLang="nl-NL" noProof="1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 rtlCol="0">
            <a:normAutofit/>
          </a:bodyPr>
          <a:lstStyle/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nl-NL" altLang="nl-NL" noProof="1"/>
              <a:t>Total </a:t>
            </a:r>
            <a:r>
              <a:rPr lang="pl-PL" altLang="nl-NL" noProof="1"/>
              <a:t>rezystancja z kompensacją </a:t>
            </a:r>
            <a:r>
              <a:rPr lang="nl-NL" altLang="nl-NL" noProof="1"/>
              <a:t>= 108</a:t>
            </a:r>
            <a:r>
              <a:rPr lang="el-GR" altLang="nl-NL" noProof="1"/>
              <a:t>Ω = 21 </a:t>
            </a:r>
            <a:r>
              <a:rPr lang="nl-NL" altLang="nl-NL" noProof="1"/>
              <a:t>ºC</a:t>
            </a:r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nl-NL" altLang="nl-NL" noProof="1"/>
              <a:t>Total </a:t>
            </a:r>
            <a:r>
              <a:rPr lang="pl-PL" altLang="nl-NL" noProof="1"/>
              <a:t>ezystancja bez kompensacji</a:t>
            </a:r>
            <a:r>
              <a:rPr lang="nl-NL" altLang="nl-NL" noProof="1"/>
              <a:t>= 112 </a:t>
            </a:r>
            <a:r>
              <a:rPr lang="el-GR" altLang="nl-NL" noProof="1"/>
              <a:t>Ω = 31 </a:t>
            </a:r>
            <a:r>
              <a:rPr lang="nl-NL" altLang="nl-NL" noProof="1"/>
              <a:t>ºC</a:t>
            </a:r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nl-NL" altLang="nl-NL" sz="1250" noProof="1"/>
              <a:t>10 ºC </a:t>
            </a:r>
            <a:r>
              <a:rPr lang="pl-PL" altLang="nl-NL" sz="1250" noProof="1"/>
              <a:t>błąd</a:t>
            </a:r>
            <a:endParaRPr lang="nl-NL" altLang="nl-NL" sz="1250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endParaRPr lang="nl-NL" altLang="nl-NL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endParaRPr lang="nl-NL" altLang="nl-NL" dirty="0"/>
          </a:p>
        </p:txBody>
      </p:sp>
      <p:grpSp>
        <p:nvGrpSpPr>
          <p:cNvPr id="59396" name="Group 3"/>
          <p:cNvGrpSpPr>
            <a:grpSpLocks/>
          </p:cNvGrpSpPr>
          <p:nvPr/>
        </p:nvGrpSpPr>
        <p:grpSpPr bwMode="auto">
          <a:xfrm>
            <a:off x="2325688" y="2516188"/>
            <a:ext cx="5553075" cy="2503487"/>
            <a:chOff x="624" y="1902"/>
            <a:chExt cx="4198" cy="1892"/>
          </a:xfrm>
        </p:grpSpPr>
        <p:sp>
          <p:nvSpPr>
            <p:cNvPr id="47109" name="Rectangle 4"/>
            <p:cNvSpPr>
              <a:spLocks noChangeArrowheads="1"/>
            </p:cNvSpPr>
            <p:nvPr/>
          </p:nvSpPr>
          <p:spPr bwMode="auto">
            <a:xfrm>
              <a:off x="624" y="2183"/>
              <a:ext cx="100" cy="3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altLang="nl-NL" sz="833"/>
            </a:p>
          </p:txBody>
        </p:sp>
        <p:sp>
          <p:nvSpPr>
            <p:cNvPr id="47110" name="Line 5"/>
            <p:cNvSpPr>
              <a:spLocks noChangeShapeType="1"/>
            </p:cNvSpPr>
            <p:nvPr/>
          </p:nvSpPr>
          <p:spPr bwMode="auto">
            <a:xfrm>
              <a:off x="674" y="1963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47111" name="Rectangle 6"/>
            <p:cNvSpPr>
              <a:spLocks noChangeArrowheads="1"/>
            </p:cNvSpPr>
            <p:nvPr/>
          </p:nvSpPr>
          <p:spPr bwMode="auto">
            <a:xfrm>
              <a:off x="1423" y="2679"/>
              <a:ext cx="316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altLang="nl-NL" sz="833"/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1423" y="3457"/>
              <a:ext cx="316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altLang="nl-NL" sz="833"/>
            </a:p>
          </p:txBody>
        </p:sp>
        <p:sp>
          <p:nvSpPr>
            <p:cNvPr id="47113" name="Rectangle 8"/>
            <p:cNvSpPr>
              <a:spLocks noChangeArrowheads="1"/>
            </p:cNvSpPr>
            <p:nvPr/>
          </p:nvSpPr>
          <p:spPr bwMode="auto">
            <a:xfrm>
              <a:off x="1423" y="1902"/>
              <a:ext cx="316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altLang="nl-NL" sz="833"/>
            </a:p>
          </p:txBody>
        </p:sp>
        <p:sp>
          <p:nvSpPr>
            <p:cNvPr id="47114" name="Line 9"/>
            <p:cNvSpPr>
              <a:spLocks noChangeShapeType="1"/>
            </p:cNvSpPr>
            <p:nvPr/>
          </p:nvSpPr>
          <p:spPr bwMode="auto">
            <a:xfrm>
              <a:off x="678" y="1952"/>
              <a:ext cx="4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47115" name="Line 10"/>
            <p:cNvSpPr>
              <a:spLocks noChangeShapeType="1"/>
            </p:cNvSpPr>
            <p:nvPr/>
          </p:nvSpPr>
          <p:spPr bwMode="auto">
            <a:xfrm>
              <a:off x="1067" y="1952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47116" name="Line 11"/>
            <p:cNvSpPr>
              <a:spLocks noChangeShapeType="1"/>
            </p:cNvSpPr>
            <p:nvPr/>
          </p:nvSpPr>
          <p:spPr bwMode="auto">
            <a:xfrm>
              <a:off x="678" y="2729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47117" name="Line 12"/>
            <p:cNvSpPr>
              <a:spLocks noChangeShapeType="1"/>
            </p:cNvSpPr>
            <p:nvPr/>
          </p:nvSpPr>
          <p:spPr bwMode="auto">
            <a:xfrm>
              <a:off x="674" y="2517"/>
              <a:ext cx="0" cy="9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47118" name="Line 13"/>
            <p:cNvSpPr>
              <a:spLocks noChangeShapeType="1"/>
            </p:cNvSpPr>
            <p:nvPr/>
          </p:nvSpPr>
          <p:spPr bwMode="auto">
            <a:xfrm>
              <a:off x="678" y="3507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47119" name="Oval 14"/>
            <p:cNvSpPr>
              <a:spLocks noChangeArrowheads="1"/>
            </p:cNvSpPr>
            <p:nvPr/>
          </p:nvSpPr>
          <p:spPr bwMode="auto">
            <a:xfrm>
              <a:off x="2449" y="2690"/>
              <a:ext cx="79" cy="7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altLang="nl-NL" sz="833"/>
            </a:p>
          </p:txBody>
        </p:sp>
        <p:sp>
          <p:nvSpPr>
            <p:cNvPr id="47120" name="Oval 15"/>
            <p:cNvSpPr>
              <a:spLocks noChangeArrowheads="1"/>
            </p:cNvSpPr>
            <p:nvPr/>
          </p:nvSpPr>
          <p:spPr bwMode="auto">
            <a:xfrm>
              <a:off x="2449" y="1913"/>
              <a:ext cx="79" cy="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altLang="nl-NL" sz="833"/>
            </a:p>
          </p:txBody>
        </p:sp>
        <p:sp>
          <p:nvSpPr>
            <p:cNvPr id="47121" name="Oval 16"/>
            <p:cNvSpPr>
              <a:spLocks noChangeArrowheads="1"/>
            </p:cNvSpPr>
            <p:nvPr/>
          </p:nvSpPr>
          <p:spPr bwMode="auto">
            <a:xfrm>
              <a:off x="2449" y="3468"/>
              <a:ext cx="79" cy="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altLang="nl-NL" sz="833"/>
            </a:p>
          </p:txBody>
        </p:sp>
        <p:sp>
          <p:nvSpPr>
            <p:cNvPr id="47122" name="Line 17"/>
            <p:cNvSpPr>
              <a:spLocks noChangeShapeType="1"/>
            </p:cNvSpPr>
            <p:nvPr/>
          </p:nvSpPr>
          <p:spPr bwMode="auto">
            <a:xfrm>
              <a:off x="1758" y="1952"/>
              <a:ext cx="6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47123" name="Line 18"/>
            <p:cNvSpPr>
              <a:spLocks noChangeShapeType="1"/>
            </p:cNvSpPr>
            <p:nvPr/>
          </p:nvSpPr>
          <p:spPr bwMode="auto">
            <a:xfrm flipH="1">
              <a:off x="1750" y="2729"/>
              <a:ext cx="7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47124" name="Line 19"/>
            <p:cNvSpPr>
              <a:spLocks noChangeShapeType="1"/>
            </p:cNvSpPr>
            <p:nvPr/>
          </p:nvSpPr>
          <p:spPr bwMode="auto">
            <a:xfrm flipH="1">
              <a:off x="1750" y="3507"/>
              <a:ext cx="7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59413" name="Rectangle 20"/>
            <p:cNvSpPr>
              <a:spLocks noChangeArrowheads="1"/>
            </p:cNvSpPr>
            <p:nvPr/>
          </p:nvSpPr>
          <p:spPr bwMode="auto">
            <a:xfrm>
              <a:off x="1468" y="2012"/>
              <a:ext cx="32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792" tIns="34396" rIns="68792" bIns="34396">
              <a:spAutoFit/>
            </a:bodyPr>
            <a:lstStyle>
              <a:lvl1pPr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500" noProof="1">
                  <a:ea typeface="ＭＳ Ｐゴシック" panose="020B0600070205080204" pitchFamily="34" charset="-128"/>
                </a:rPr>
                <a:t>2</a:t>
              </a:r>
              <a:r>
                <a:rPr lang="nl-NL" altLang="nl-NL" sz="1500" baseline="-25000" noProof="1">
                  <a:ea typeface="ＭＳ Ｐゴシック" panose="020B0600070205080204" pitchFamily="34" charset="-128"/>
                </a:rPr>
                <a:t> </a:t>
              </a:r>
              <a:r>
                <a:rPr lang="nl-NL" altLang="nl-NL" sz="1500" noProof="1">
                  <a:latin typeface="Symbol" panose="05050102010706020507" pitchFamily="18" charset="2"/>
                  <a:ea typeface="ＭＳ Ｐゴシック" panose="020B0600070205080204" pitchFamily="34" charset="-128"/>
                </a:rPr>
                <a:t></a:t>
              </a:r>
            </a:p>
          </p:txBody>
        </p:sp>
        <p:sp>
          <p:nvSpPr>
            <p:cNvPr id="59414" name="Rectangle 21"/>
            <p:cNvSpPr>
              <a:spLocks noChangeArrowheads="1"/>
            </p:cNvSpPr>
            <p:nvPr/>
          </p:nvSpPr>
          <p:spPr bwMode="auto">
            <a:xfrm>
              <a:off x="795" y="2142"/>
              <a:ext cx="50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792" tIns="34396" rIns="68792" bIns="34396">
              <a:spAutoFit/>
            </a:bodyPr>
            <a:lstStyle>
              <a:lvl1pPr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500" noProof="1">
                  <a:ea typeface="ＭＳ Ｐゴシック" panose="020B0600070205080204" pitchFamily="34" charset="-128"/>
                </a:rPr>
                <a:t>21 </a:t>
              </a:r>
              <a:r>
                <a:rPr lang="nl-NL" altLang="nl-NL" sz="1600" noProof="1">
                  <a:ea typeface="ＭＳ Ｐゴシック" panose="020B0600070205080204" pitchFamily="34" charset="-128"/>
                </a:rPr>
                <a:t>º</a:t>
              </a:r>
              <a:r>
                <a:rPr lang="nl-NL" altLang="nl-NL" sz="1500" noProof="1">
                  <a:ea typeface="ＭＳ Ｐゴシック" panose="020B0600070205080204" pitchFamily="34" charset="-128"/>
                </a:rPr>
                <a:t>C</a:t>
              </a:r>
            </a:p>
            <a:p>
              <a:pPr eaLnBrk="1" hangingPunct="1"/>
              <a:r>
                <a:rPr lang="nl-NL" altLang="nl-NL" sz="1500" noProof="1">
                  <a:ea typeface="ＭＳ Ｐゴシック" panose="020B0600070205080204" pitchFamily="34" charset="-128"/>
                </a:rPr>
                <a:t>108 </a:t>
              </a:r>
              <a:r>
                <a:rPr lang="nl-NL" altLang="nl-NL" sz="1500" noProof="1">
                  <a:latin typeface="Symbol" panose="05050102010706020507" pitchFamily="18" charset="2"/>
                  <a:ea typeface="ＭＳ Ｐゴシック" panose="020B0600070205080204" pitchFamily="34" charset="-128"/>
                </a:rPr>
                <a:t></a:t>
              </a:r>
            </a:p>
          </p:txBody>
        </p:sp>
        <p:sp>
          <p:nvSpPr>
            <p:cNvPr id="47127" name="Rectangle 22"/>
            <p:cNvSpPr>
              <a:spLocks noChangeArrowheads="1"/>
            </p:cNvSpPr>
            <p:nvPr/>
          </p:nvSpPr>
          <p:spPr bwMode="auto">
            <a:xfrm>
              <a:off x="1466" y="2790"/>
              <a:ext cx="256" cy="2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altLang="nl-NL" sz="833"/>
            </a:p>
          </p:txBody>
        </p:sp>
        <p:sp>
          <p:nvSpPr>
            <p:cNvPr id="59416" name="Rectangle 23"/>
            <p:cNvSpPr>
              <a:spLocks noChangeArrowheads="1"/>
            </p:cNvSpPr>
            <p:nvPr/>
          </p:nvSpPr>
          <p:spPr bwMode="auto">
            <a:xfrm>
              <a:off x="2834" y="2357"/>
              <a:ext cx="198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792" tIns="34396" rIns="68792" bIns="34396">
              <a:spAutoFit/>
            </a:bodyPr>
            <a:lstStyle>
              <a:lvl1pPr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500" noProof="1">
                  <a:ea typeface="ＭＳ Ｐゴシック" panose="020B0600070205080204" pitchFamily="34" charset="-128"/>
                </a:rPr>
                <a:t>R </a:t>
              </a:r>
              <a:r>
                <a:rPr lang="nl-NL" altLang="nl-NL" sz="1500" baseline="-25000" noProof="1">
                  <a:ea typeface="ＭＳ Ｐゴシック" panose="020B0600070205080204" pitchFamily="34" charset="-128"/>
                </a:rPr>
                <a:t>loop 1</a:t>
              </a:r>
              <a:r>
                <a:rPr lang="nl-NL" altLang="nl-NL" sz="1500" noProof="1">
                  <a:ea typeface="ＭＳ Ｐゴシック" panose="020B0600070205080204" pitchFamily="34" charset="-128"/>
                </a:rPr>
                <a:t> = </a:t>
              </a:r>
              <a:r>
                <a:rPr lang="nl-NL" altLang="nl-NL" sz="1500" baseline="-25000" noProof="1">
                  <a:ea typeface="ＭＳ Ｐゴシック" panose="020B0600070205080204" pitchFamily="34" charset="-128"/>
                </a:rPr>
                <a:t> </a:t>
              </a:r>
              <a:r>
                <a:rPr lang="nl-NL" altLang="nl-NL" sz="1500" noProof="1">
                  <a:ea typeface="ＭＳ Ｐゴシック" panose="020B0600070205080204" pitchFamily="34" charset="-128"/>
                </a:rPr>
                <a:t>2 + 108 + 2 = 112 </a:t>
              </a:r>
              <a:r>
                <a:rPr lang="nl-NL" altLang="nl-NL" sz="1500" noProof="1">
                  <a:latin typeface="Symbol" panose="05050102010706020507" pitchFamily="18" charset="2"/>
                  <a:ea typeface="ＭＳ Ｐゴシック" panose="020B0600070205080204" pitchFamily="34" charset="-128"/>
                </a:rPr>
                <a:t></a:t>
              </a:r>
            </a:p>
          </p:txBody>
        </p:sp>
        <p:sp>
          <p:nvSpPr>
            <p:cNvPr id="59417" name="Rectangle 24"/>
            <p:cNvSpPr>
              <a:spLocks noChangeArrowheads="1"/>
            </p:cNvSpPr>
            <p:nvPr/>
          </p:nvSpPr>
          <p:spPr bwMode="auto">
            <a:xfrm>
              <a:off x="2834" y="2876"/>
              <a:ext cx="140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792" tIns="34396" rIns="68792" bIns="34396">
              <a:spAutoFit/>
            </a:bodyPr>
            <a:lstStyle>
              <a:lvl1pPr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500" noProof="1">
                  <a:ea typeface="ＭＳ Ｐゴシック" panose="020B0600070205080204" pitchFamily="34" charset="-128"/>
                </a:rPr>
                <a:t>R </a:t>
              </a:r>
              <a:r>
                <a:rPr lang="nl-NL" altLang="nl-NL" sz="1500" baseline="-25000" noProof="1">
                  <a:ea typeface="ＭＳ Ｐゴシック" panose="020B0600070205080204" pitchFamily="34" charset="-128"/>
                </a:rPr>
                <a:t>loop 2</a:t>
              </a:r>
              <a:r>
                <a:rPr lang="nl-NL" altLang="nl-NL" sz="1500" noProof="1">
                  <a:ea typeface="ＭＳ Ｐゴシック" panose="020B0600070205080204" pitchFamily="34" charset="-128"/>
                </a:rPr>
                <a:t> = 2 + 2 = 4 </a:t>
              </a:r>
              <a:r>
                <a:rPr lang="nl-NL" altLang="nl-NL" sz="1500" noProof="1">
                  <a:latin typeface="Symbol" panose="05050102010706020507" pitchFamily="18" charset="2"/>
                  <a:ea typeface="ＭＳ Ｐゴシック" panose="020B0600070205080204" pitchFamily="34" charset="-128"/>
                </a:rPr>
                <a:t></a:t>
              </a:r>
            </a:p>
          </p:txBody>
        </p:sp>
        <p:sp>
          <p:nvSpPr>
            <p:cNvPr id="59418" name="Rectangle 25"/>
            <p:cNvSpPr>
              <a:spLocks noChangeArrowheads="1"/>
            </p:cNvSpPr>
            <p:nvPr/>
          </p:nvSpPr>
          <p:spPr bwMode="auto">
            <a:xfrm>
              <a:off x="2834" y="3394"/>
              <a:ext cx="188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92" tIns="34396" rIns="68792" bIns="34396">
              <a:spAutoFit/>
            </a:bodyPr>
            <a:lstStyle>
              <a:lvl1pPr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500" noProof="1">
                  <a:ea typeface="ＭＳ Ｐゴシック" panose="020B0600070205080204" pitchFamily="34" charset="-128"/>
                </a:rPr>
                <a:t>R </a:t>
              </a:r>
              <a:r>
                <a:rPr lang="nl-NL" altLang="nl-NL" sz="1500" baseline="-25000" noProof="1">
                  <a:ea typeface="ＭＳ Ｐゴシック" panose="020B0600070205080204" pitchFamily="34" charset="-128"/>
                </a:rPr>
                <a:t>loop 1  </a:t>
              </a:r>
              <a:r>
                <a:rPr lang="nl-NL" altLang="nl-NL" sz="1500" noProof="1">
                  <a:ea typeface="ＭＳ Ｐゴシック" panose="020B0600070205080204" pitchFamily="34" charset="-128"/>
                </a:rPr>
                <a:t>- R </a:t>
              </a:r>
              <a:r>
                <a:rPr lang="nl-NL" altLang="nl-NL" sz="1500" baseline="-25000" noProof="1">
                  <a:ea typeface="ＭＳ Ｐゴシック" panose="020B0600070205080204" pitchFamily="34" charset="-128"/>
                </a:rPr>
                <a:t>loop 2</a:t>
              </a:r>
              <a:r>
                <a:rPr lang="nl-NL" altLang="nl-NL" sz="1500" noProof="1">
                  <a:ea typeface="ＭＳ Ｐゴシック" panose="020B0600070205080204" pitchFamily="34" charset="-128"/>
                </a:rPr>
                <a:t> =  108 </a:t>
              </a:r>
              <a:r>
                <a:rPr lang="nl-NL" altLang="nl-NL" sz="1500" noProof="1">
                  <a:latin typeface="Symbol" panose="05050102010706020507" pitchFamily="18" charset="2"/>
                  <a:ea typeface="ＭＳ Ｐゴシック" panose="020B0600070205080204" pitchFamily="34" charset="-128"/>
                </a:rPr>
                <a:t></a:t>
              </a:r>
            </a:p>
          </p:txBody>
        </p:sp>
        <p:sp>
          <p:nvSpPr>
            <p:cNvPr id="47131" name="Line 26"/>
            <p:cNvSpPr>
              <a:spLocks noChangeShapeType="1"/>
            </p:cNvSpPr>
            <p:nvPr/>
          </p:nvSpPr>
          <p:spPr bwMode="auto">
            <a:xfrm>
              <a:off x="2838" y="3248"/>
              <a:ext cx="19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59420" name="Rectangle 27"/>
            <p:cNvSpPr>
              <a:spLocks noChangeArrowheads="1"/>
            </p:cNvSpPr>
            <p:nvPr/>
          </p:nvSpPr>
          <p:spPr bwMode="auto">
            <a:xfrm>
              <a:off x="1421" y="2789"/>
              <a:ext cx="32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792" tIns="34396" rIns="68792" bIns="34396">
              <a:spAutoFit/>
            </a:bodyPr>
            <a:lstStyle>
              <a:lvl1pPr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500" noProof="1">
                  <a:ea typeface="ＭＳ Ｐゴシック" panose="020B0600070205080204" pitchFamily="34" charset="-128"/>
                </a:rPr>
                <a:t>2</a:t>
              </a:r>
              <a:r>
                <a:rPr lang="nl-NL" altLang="nl-NL" sz="1500" baseline="-25000" noProof="1">
                  <a:ea typeface="ＭＳ Ｐゴシック" panose="020B0600070205080204" pitchFamily="34" charset="-128"/>
                </a:rPr>
                <a:t> </a:t>
              </a:r>
              <a:r>
                <a:rPr lang="nl-NL" altLang="nl-NL" sz="1500" noProof="1">
                  <a:latin typeface="Symbol" panose="05050102010706020507" pitchFamily="18" charset="2"/>
                  <a:ea typeface="ＭＳ Ｐゴシック" panose="020B0600070205080204" pitchFamily="34" charset="-128"/>
                </a:rPr>
                <a:t></a:t>
              </a:r>
            </a:p>
          </p:txBody>
        </p:sp>
        <p:sp>
          <p:nvSpPr>
            <p:cNvPr id="59421" name="Rectangle 28"/>
            <p:cNvSpPr>
              <a:spLocks noChangeArrowheads="1"/>
            </p:cNvSpPr>
            <p:nvPr/>
          </p:nvSpPr>
          <p:spPr bwMode="auto">
            <a:xfrm>
              <a:off x="1421" y="3567"/>
              <a:ext cx="32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792" tIns="34396" rIns="68792" bIns="34396">
              <a:spAutoFit/>
            </a:bodyPr>
            <a:lstStyle>
              <a:lvl1pPr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500" noProof="1">
                  <a:ea typeface="ＭＳ Ｐゴシック" panose="020B0600070205080204" pitchFamily="34" charset="-128"/>
                </a:rPr>
                <a:t>2</a:t>
              </a:r>
              <a:r>
                <a:rPr lang="nl-NL" altLang="nl-NL" sz="1500" baseline="-25000" noProof="1">
                  <a:ea typeface="ＭＳ Ｐゴシック" panose="020B0600070205080204" pitchFamily="34" charset="-128"/>
                </a:rPr>
                <a:t> </a:t>
              </a:r>
              <a:r>
                <a:rPr lang="nl-NL" altLang="nl-NL" sz="1500" noProof="1">
                  <a:latin typeface="Symbol" panose="05050102010706020507" pitchFamily="18" charset="2"/>
                  <a:ea typeface="ＭＳ Ｐゴシック" panose="020B0600070205080204" pitchFamily="34" charset="-128"/>
                </a:rPr>
                <a:t></a:t>
              </a:r>
            </a:p>
          </p:txBody>
        </p:sp>
        <p:sp>
          <p:nvSpPr>
            <p:cNvPr id="59422" name="Rectangle 29"/>
            <p:cNvSpPr>
              <a:spLocks noChangeArrowheads="1"/>
            </p:cNvSpPr>
            <p:nvPr/>
          </p:nvSpPr>
          <p:spPr bwMode="auto">
            <a:xfrm>
              <a:off x="1871" y="2228"/>
              <a:ext cx="55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792" tIns="34396" rIns="68792" bIns="34396">
              <a:spAutoFit/>
            </a:bodyPr>
            <a:lstStyle>
              <a:lvl1pPr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500" noProof="1">
                  <a:ea typeface="ＭＳ Ｐゴシック" panose="020B0600070205080204" pitchFamily="34" charset="-128"/>
                </a:rPr>
                <a:t>Loop 1</a:t>
              </a:r>
            </a:p>
          </p:txBody>
        </p:sp>
        <p:sp>
          <p:nvSpPr>
            <p:cNvPr id="59423" name="Rectangle 30"/>
            <p:cNvSpPr>
              <a:spLocks noChangeArrowheads="1"/>
            </p:cNvSpPr>
            <p:nvPr/>
          </p:nvSpPr>
          <p:spPr bwMode="auto">
            <a:xfrm>
              <a:off x="1871" y="3005"/>
              <a:ext cx="55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792" tIns="34396" rIns="68792" bIns="34396">
              <a:spAutoFit/>
            </a:bodyPr>
            <a:lstStyle>
              <a:lvl1pPr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9775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nl-NL" sz="1500" noProof="1">
                  <a:ea typeface="ＭＳ Ｐゴシック" panose="020B0600070205080204" pitchFamily="34" charset="-128"/>
                </a:rPr>
                <a:t>Loop 2</a:t>
              </a:r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Subjects:</a:t>
            </a:r>
            <a:endParaRPr lang="en-US" altLang="nl-NL" noProof="1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eaLnBrk="1" hangingPunct="1"/>
            <a:r>
              <a:rPr lang="pl-PL" altLang="nl-NL" dirty="0">
                <a:solidFill>
                  <a:schemeClr val="bg1">
                    <a:lumMod val="75000"/>
                  </a:schemeClr>
                </a:solidFill>
              </a:rPr>
              <a:t>Dlaczego pomiar przepływu masowego</a:t>
            </a:r>
            <a:r>
              <a:rPr lang="en-US" altLang="nl-NL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Przepływomierz masowy Coriolisa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Jak mierzymy przepływ masowy ?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Jak mierzymy gęstość ?</a:t>
            </a:r>
            <a:endParaRPr lang="en-US" altLang="nl-NL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dirty="0">
                <a:solidFill>
                  <a:schemeClr val="bg1">
                    <a:lumMod val="75000"/>
                  </a:schemeClr>
                </a:solidFill>
              </a:rPr>
              <a:t>Jak mierzymy temperaturę ?</a:t>
            </a:r>
            <a:endParaRPr lang="en-US" altLang="nl-NL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/>
              <a:t>podsumowanie</a:t>
            </a:r>
            <a:endParaRPr lang="en-US" altLang="nl-NL" noProof="1"/>
          </a:p>
          <a:p>
            <a:pPr eaLnBrk="1" hangingPunct="1"/>
            <a:endParaRPr lang="en-US" altLang="nl-NL" noProof="1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noProof="1"/>
              <a:t>Summary</a:t>
            </a:r>
            <a:endParaRPr lang="nl-NL" altLang="nl-NL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tabLst>
                <a:tab pos="140891" algn="l"/>
              </a:tabLst>
              <a:defRPr/>
            </a:pPr>
            <a:r>
              <a:rPr lang="nl-NL" altLang="nl-NL" noProof="1"/>
              <a:t>P</a:t>
            </a:r>
            <a:r>
              <a:rPr lang="pl-PL" altLang="nl-NL" noProof="1"/>
              <a:t>omiary</a:t>
            </a:r>
            <a:r>
              <a:rPr lang="nl-NL" altLang="nl-NL" noProof="1"/>
              <a:t> 				          </a:t>
            </a:r>
            <a:r>
              <a:rPr lang="pl-PL" altLang="nl-NL" noProof="1"/>
              <a:t>Zmienne </a:t>
            </a:r>
            <a:r>
              <a:rPr lang="nl-NL" altLang="nl-NL" noProof="1"/>
              <a:t>		</a:t>
            </a:r>
            <a:r>
              <a:rPr lang="pl-PL" altLang="nl-NL" noProof="1"/>
              <a:t>	Zmienne</a:t>
            </a:r>
            <a:endParaRPr lang="nl-NL" altLang="nl-NL" noProof="1"/>
          </a:p>
          <a:p>
            <a:pPr marL="0" indent="0" eaLnBrk="1" fontAlgn="auto" hangingPunct="1">
              <a:buClr>
                <a:schemeClr val="bg1">
                  <a:lumMod val="50000"/>
                </a:schemeClr>
              </a:buClr>
              <a:buNone/>
              <a:tabLst>
                <a:tab pos="140891" algn="l"/>
              </a:tabLst>
              <a:defRPr/>
            </a:pPr>
            <a:r>
              <a:rPr lang="pl-PL" altLang="nl-NL" noProof="1"/>
              <a:t>źrudłowe</a:t>
            </a:r>
            <a:r>
              <a:rPr lang="nl-NL" altLang="nl-NL" noProof="1"/>
              <a:t>			           </a:t>
            </a:r>
            <a:r>
              <a:rPr lang="pl-PL" altLang="nl-NL" noProof="1"/>
              <a:t>                 mierzone</a:t>
            </a:r>
            <a:r>
              <a:rPr lang="nl-NL" altLang="nl-NL" noProof="1"/>
              <a:t>			</a:t>
            </a:r>
            <a:r>
              <a:rPr lang="pl-PL" altLang="nl-NL" noProof="1"/>
              <a:t> Pochodne</a:t>
            </a:r>
          </a:p>
          <a:p>
            <a:pPr marL="0" indent="0" eaLnBrk="1" fontAlgn="auto" hangingPunct="1">
              <a:buClr>
                <a:schemeClr val="bg1">
                  <a:lumMod val="50000"/>
                </a:schemeClr>
              </a:buClr>
              <a:buNone/>
              <a:tabLst>
                <a:tab pos="140891" algn="l"/>
              </a:tabLst>
              <a:defRPr/>
            </a:pPr>
            <a:endParaRPr lang="nl-NL" altLang="nl-NL" noProof="1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endParaRPr lang="nl-NL" altLang="nl-NL" noProof="1"/>
          </a:p>
          <a:p>
            <a:pPr marL="0" indent="0" eaLnBrk="1" fontAlgn="auto" hangingPunct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tabLst>
                <a:tab pos="140891" algn="l"/>
              </a:tabLst>
              <a:defRPr/>
            </a:pPr>
            <a:r>
              <a:rPr lang="nl-NL" altLang="nl-NL" noProof="1"/>
              <a:t>∆T			 	          </a:t>
            </a:r>
            <a:r>
              <a:rPr lang="pl-PL" altLang="nl-NL" noProof="1"/>
              <a:t>Przepływ masowy</a:t>
            </a:r>
            <a:r>
              <a:rPr lang="nl-NL" altLang="nl-NL" noProof="1"/>
              <a:t>		mass total</a:t>
            </a:r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endParaRPr lang="nl-NL" altLang="nl-NL" noProof="1"/>
          </a:p>
          <a:p>
            <a:pPr marL="0" indent="0" eaLnBrk="1" fontAlgn="auto" hangingPunct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tabLst>
                <a:tab pos="140891" algn="l"/>
              </a:tabLst>
              <a:defRPr/>
            </a:pPr>
            <a:r>
              <a:rPr lang="pl-PL" altLang="nl-NL" noProof="1"/>
              <a:t>Temp rur</a:t>
            </a:r>
            <a:r>
              <a:rPr lang="nl-NL" altLang="nl-NL" noProof="1"/>
              <a:t>				                  	</a:t>
            </a:r>
            <a:r>
              <a:rPr lang="pl-PL" altLang="nl-NL" noProof="1"/>
              <a:t>		</a:t>
            </a:r>
          </a:p>
          <a:p>
            <a:pPr marL="0" indent="0" eaLnBrk="1" fontAlgn="auto" hangingPunct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tabLst>
                <a:tab pos="140891" algn="l"/>
              </a:tabLst>
              <a:defRPr/>
            </a:pPr>
            <a:r>
              <a:rPr lang="nl-NL" altLang="nl-NL" noProof="1"/>
              <a:t>volume flow</a:t>
            </a:r>
          </a:p>
          <a:p>
            <a:pPr marL="0" indent="0" eaLnBrk="1" fontAlgn="auto" hangingPunct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tabLst>
                <a:tab pos="140891" algn="l"/>
              </a:tabLst>
              <a:defRPr/>
            </a:pPr>
            <a:r>
              <a:rPr lang="nl-NL" altLang="nl-NL" noProof="1"/>
              <a:t>									and</a:t>
            </a:r>
          </a:p>
          <a:p>
            <a:pPr marL="0" indent="0" eaLnBrk="1" fontAlgn="auto" hangingPunct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tabLst>
                <a:tab pos="140891" algn="l"/>
              </a:tabLst>
              <a:defRPr/>
            </a:pPr>
            <a:r>
              <a:rPr lang="nl-NL" altLang="nl-NL" noProof="1"/>
              <a:t>						       			volume total </a:t>
            </a:r>
          </a:p>
          <a:p>
            <a:pPr marL="0" indent="0" eaLnBrk="1" fontAlgn="auto" hangingPunct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tabLst>
                <a:tab pos="140891" algn="l"/>
              </a:tabLst>
              <a:defRPr/>
            </a:pPr>
            <a:r>
              <a:rPr lang="pl-PL" altLang="nl-NL" noProof="1"/>
              <a:t>Okres drgań rur</a:t>
            </a:r>
            <a:r>
              <a:rPr lang="nl-NL" altLang="nl-NL" noProof="1"/>
              <a:t>	 		             </a:t>
            </a:r>
            <a:r>
              <a:rPr lang="pl-PL" altLang="nl-NL" noProof="1"/>
              <a:t>Gęstość</a:t>
            </a:r>
            <a:r>
              <a:rPr lang="nl-NL" altLang="nl-NL" noProof="1"/>
              <a:t>	 		volume total 									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900238" y="2557463"/>
            <a:ext cx="2597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694">
              <a:latin typeface="+mn-lt"/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5561013" y="2557463"/>
            <a:ext cx="1198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694">
              <a:latin typeface="+mn-lt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5561013" y="3994150"/>
            <a:ext cx="1198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694">
              <a:latin typeface="+mn-lt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3224213" y="2641600"/>
            <a:ext cx="1273175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694">
              <a:latin typeface="+mn-lt"/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3224213" y="3227388"/>
            <a:ext cx="1136650" cy="709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694">
              <a:latin typeface="+mn-lt"/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2740025" y="3997325"/>
            <a:ext cx="1620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694">
              <a:latin typeface="+mn-lt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5561013" y="2592388"/>
            <a:ext cx="1198562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694">
              <a:latin typeface="+mn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25488" y="241300"/>
            <a:ext cx="8715375" cy="6032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lIns="130622" tIns="65311" rIns="130622" bIns="65311"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5pPr>
            <a:lvl6pPr marL="34014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396" b="1" 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6pPr>
            <a:lvl7pPr marL="680279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396" b="1" 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7pPr>
            <a:lvl8pPr marL="102042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396" b="1" 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8pPr>
            <a:lvl9pPr marL="1360559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396" b="1" 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pPr defTabSz="1463040" eaLnBrk="1" hangingPunct="1">
              <a:defRPr/>
            </a:pPr>
            <a:endParaRPr lang="en-US" kern="0" noProof="1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dirty="0"/>
              <a:t>Dlaczego pomiar przepływu masowego</a:t>
            </a:r>
            <a:r>
              <a:rPr lang="en-US" altLang="nl-NL" dirty="0"/>
              <a:t>?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eaLnBrk="1" hangingPunct="1"/>
            <a:endParaRPr lang="nl-NL" altLang="nl-NL"/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2403475" y="1211263"/>
            <a:ext cx="5383213" cy="3806825"/>
            <a:chOff x="1088" y="739"/>
            <a:chExt cx="4069" cy="2877"/>
          </a:xfrm>
        </p:grpSpPr>
        <p:graphicFrame>
          <p:nvGraphicFramePr>
            <p:cNvPr id="20485" name="Object 4"/>
            <p:cNvGraphicFramePr>
              <a:graphicFrameLocks noChangeAspect="1"/>
            </p:cNvGraphicFramePr>
            <p:nvPr/>
          </p:nvGraphicFramePr>
          <p:xfrm>
            <a:off x="1343" y="739"/>
            <a:ext cx="3536" cy="2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7" name="Photo Editor Photo" r:id="rId4" imgW="10352381" imgH="7497221" progId="MSPhotoEd.3">
                    <p:embed/>
                  </p:oleObj>
                </mc:Choice>
                <mc:Fallback>
                  <p:oleObj name="Photo Editor Photo" r:id="rId4" imgW="10352381" imgH="7497221" progId="MSPhotoEd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3" y="739"/>
                          <a:ext cx="3536" cy="2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1903" y="1213"/>
              <a:ext cx="7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nl-NL" sz="2000" b="1">
                  <a:ea typeface="ＭＳ Ｐゴシック" panose="020B0600070205080204" pitchFamily="34" charset="-128"/>
                </a:rPr>
                <a:t>1.00 m</a:t>
              </a:r>
              <a:r>
                <a:rPr lang="en-US" altLang="nl-NL" sz="2000" b="1" baseline="30000">
                  <a:ea typeface="ＭＳ Ｐゴシック" panose="020B0600070205080204" pitchFamily="34" charset="-128"/>
                </a:rPr>
                <a:t>3</a:t>
              </a:r>
              <a:endParaRPr lang="en-US" altLang="nl-NL" sz="1500" b="1" baseline="30000">
                <a:ea typeface="ＭＳ Ｐゴシック" panose="020B0600070205080204" pitchFamily="34" charset="-128"/>
              </a:endParaRPr>
            </a:p>
          </p:txBody>
        </p:sp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3632" y="1213"/>
              <a:ext cx="7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nl-NL" sz="2000" b="1">
                  <a:ea typeface="ＭＳ Ｐゴシック" panose="020B0600070205080204" pitchFamily="34" charset="-128"/>
                </a:rPr>
                <a:t>1.04 m</a:t>
              </a:r>
              <a:r>
                <a:rPr lang="en-US" altLang="nl-NL" sz="2000" b="1" baseline="30000">
                  <a:ea typeface="ＭＳ Ｐゴシック" panose="020B0600070205080204" pitchFamily="34" charset="-128"/>
                </a:rPr>
                <a:t>3</a:t>
              </a:r>
              <a:endParaRPr lang="en-US" altLang="nl-NL" sz="1500" b="1" baseline="30000">
                <a:ea typeface="ＭＳ Ｐゴシック" panose="020B0600070205080204" pitchFamily="34" charset="-128"/>
              </a:endParaRP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1088" y="2365"/>
              <a:ext cx="5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nl-NL" sz="2000" b="1">
                  <a:ea typeface="ＭＳ Ｐゴシック" panose="020B0600070205080204" pitchFamily="34" charset="-128"/>
                </a:rPr>
                <a:t>16 ºC</a:t>
              </a:r>
            </a:p>
          </p:txBody>
        </p:sp>
        <p:sp>
          <p:nvSpPr>
            <p:cNvPr id="20489" name="Rectangle 8"/>
            <p:cNvSpPr>
              <a:spLocks noChangeArrowheads="1"/>
            </p:cNvSpPr>
            <p:nvPr/>
          </p:nvSpPr>
          <p:spPr bwMode="auto">
            <a:xfrm>
              <a:off x="4560" y="1728"/>
              <a:ext cx="5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nl-NL" sz="2000" b="1">
                  <a:ea typeface="ＭＳ Ｐゴシック" panose="020B0600070205080204" pitchFamily="34" charset="-128"/>
                </a:rPr>
                <a:t>94 ºC</a:t>
              </a:r>
            </a:p>
          </p:txBody>
        </p:sp>
        <p:sp>
          <p:nvSpPr>
            <p:cNvPr id="20490" name="Rectangle 9"/>
            <p:cNvSpPr>
              <a:spLocks noChangeArrowheads="1"/>
            </p:cNvSpPr>
            <p:nvPr/>
          </p:nvSpPr>
          <p:spPr bwMode="auto">
            <a:xfrm>
              <a:off x="1664" y="3325"/>
              <a:ext cx="7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nl-NL" sz="2000" b="1">
                  <a:ea typeface="ＭＳ Ｐゴシック" panose="020B0600070205080204" pitchFamily="34" charset="-128"/>
                </a:rPr>
                <a:t>820 kg</a:t>
              </a:r>
            </a:p>
          </p:txBody>
        </p:sp>
        <p:sp>
          <p:nvSpPr>
            <p:cNvPr id="20491" name="Rectangle 10"/>
            <p:cNvSpPr>
              <a:spLocks noChangeArrowheads="1"/>
            </p:cNvSpPr>
            <p:nvPr/>
          </p:nvSpPr>
          <p:spPr bwMode="auto">
            <a:xfrm>
              <a:off x="3728" y="3325"/>
              <a:ext cx="7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nl-NL" sz="2000" b="1">
                  <a:ea typeface="ＭＳ Ｐゴシック" panose="020B0600070205080204" pitchFamily="34" charset="-128"/>
                </a:rPr>
                <a:t>820 kg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dirty="0"/>
              <a:t>Zalety Przepływomierza masowego</a:t>
            </a:r>
            <a:endParaRPr lang="en-US" altLang="nl-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 rtlCol="0">
            <a:normAutofit/>
          </a:bodyPr>
          <a:lstStyle/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dirty="0"/>
              <a:t>Rozmiary od 1/12” do </a:t>
            </a:r>
            <a:r>
              <a:rPr lang="en-US" altLang="nl-NL" dirty="0"/>
              <a:t>10” </a:t>
            </a:r>
            <a:r>
              <a:rPr lang="pl-PL" altLang="nl-NL" dirty="0"/>
              <a:t>dla gazów</a:t>
            </a:r>
            <a:r>
              <a:rPr lang="en-US" altLang="nl-NL" dirty="0"/>
              <a:t>, </a:t>
            </a:r>
            <a:r>
              <a:rPr lang="pl-PL" altLang="nl-NL" dirty="0"/>
              <a:t>cieczy</a:t>
            </a:r>
            <a:r>
              <a:rPr lang="en-US" altLang="nl-NL" dirty="0"/>
              <a:t> </a:t>
            </a:r>
            <a:r>
              <a:rPr lang="pl-PL" altLang="nl-NL" dirty="0"/>
              <a:t>i</a:t>
            </a:r>
            <a:r>
              <a:rPr lang="en-US" altLang="nl-NL" dirty="0"/>
              <a:t> </a:t>
            </a:r>
            <a:r>
              <a:rPr lang="pl-PL" altLang="nl-NL" dirty="0"/>
              <a:t>zawiesin.</a:t>
            </a:r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sz="1400" dirty="0"/>
              <a:t>Wysoka dokładność</a:t>
            </a:r>
            <a:r>
              <a:rPr lang="en-US" altLang="nl-NL" sz="1400" dirty="0"/>
              <a:t>, </a:t>
            </a:r>
            <a:r>
              <a:rPr lang="pl-PL" altLang="nl-NL" sz="1400" dirty="0"/>
              <a:t>w zmiennych warunkach</a:t>
            </a:r>
            <a:endParaRPr lang="en-US" altLang="nl-NL" sz="1400" dirty="0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dirty="0"/>
              <a:t>Nie potrzebuje odcinków dolotowych</a:t>
            </a:r>
            <a:endParaRPr lang="en-US" altLang="nl-NL" sz="1250" dirty="0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dirty="0"/>
              <a:t>Niskie koszty eksploatacji</a:t>
            </a:r>
            <a:r>
              <a:rPr lang="en-US" altLang="nl-NL" sz="1250" dirty="0"/>
              <a:t>, </a:t>
            </a:r>
            <a:r>
              <a:rPr lang="pl-PL" altLang="nl-NL" sz="1250" dirty="0"/>
              <a:t>brak zużywających się części</a:t>
            </a:r>
            <a:endParaRPr lang="en-US" altLang="nl-NL" sz="1250" dirty="0"/>
          </a:p>
          <a:p>
            <a:pPr marL="391914" lvl="1" indent="-179586" eaLnBrk="1" fontAlgn="auto" hangingPunct="1">
              <a:buClr>
                <a:schemeClr val="bg1">
                  <a:lumMod val="50000"/>
                </a:schemeClr>
              </a:buClr>
              <a:defRPr/>
            </a:pPr>
            <a:r>
              <a:rPr lang="pl-PL" altLang="nl-NL" sz="1250" dirty="0"/>
              <a:t>Duża zakresowość</a:t>
            </a:r>
            <a:endParaRPr lang="en-US" altLang="nl-NL" sz="1250" dirty="0"/>
          </a:p>
          <a:p>
            <a:pPr marL="140891" indent="-140891" eaLnBrk="1" fontAlgn="auto" hangingPunct="1">
              <a:buClr>
                <a:schemeClr val="bg1">
                  <a:lumMod val="50000"/>
                </a:schemeClr>
              </a:buClr>
              <a:tabLst>
                <a:tab pos="140891" algn="l"/>
              </a:tabLst>
              <a:defRPr/>
            </a:pPr>
            <a:r>
              <a:rPr lang="pl-PL" altLang="nl-NL" dirty="0"/>
              <a:t>Uznana technologia w zakresie gazów płynnych i procesowych, np. H2, C2H4 itp.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dirty="0"/>
              <a:t>Dlaczego przepływomierza masowy ?</a:t>
            </a:r>
            <a:endParaRPr lang="en-GB" altLang="nl-NL" dirty="0"/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eaLnBrk="1" hangingPunct="1"/>
            <a:endParaRPr lang="nl-NL" altLang="nl-NL" dirty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860800" y="5211763"/>
            <a:ext cx="1111250" cy="279400"/>
          </a:xfrm>
          <a:prstGeom prst="rect">
            <a:avLst/>
          </a:prstGeom>
          <a:noFill/>
          <a:ln>
            <a:noFill/>
          </a:ln>
        </p:spPr>
        <p:txBody>
          <a:bodyPr wrap="none" lIns="75407" tIns="37042" rIns="75407" bIns="37042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nl-NL" sz="1333">
                <a:solidFill>
                  <a:schemeClr val="bg1"/>
                </a:solidFill>
              </a:rPr>
              <a:t>Temperature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271588" y="1866900"/>
            <a:ext cx="7620000" cy="220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3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altLang="nl-NL" sz="833"/>
          </a:p>
        </p:txBody>
      </p:sp>
      <p:pic>
        <p:nvPicPr>
          <p:cNvPr id="24582" name="Picture 6" descr="200 right w_transm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2536" r="33775" b="2536"/>
          <a:stretch>
            <a:fillRect/>
          </a:stretch>
        </p:blipFill>
        <p:spPr bwMode="auto">
          <a:xfrm>
            <a:off x="6459538" y="1304925"/>
            <a:ext cx="17970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047019" y="1117600"/>
            <a:ext cx="4330532" cy="2730656"/>
            <a:chOff x="-103" y="873"/>
            <a:chExt cx="3565" cy="2360"/>
          </a:xfrm>
        </p:grpSpPr>
        <p:sp>
          <p:nvSpPr>
            <p:cNvPr id="3084" name="Line 8"/>
            <p:cNvSpPr>
              <a:spLocks noChangeShapeType="1"/>
            </p:cNvSpPr>
            <p:nvPr/>
          </p:nvSpPr>
          <p:spPr bwMode="auto">
            <a:xfrm flipV="1">
              <a:off x="1901" y="1580"/>
              <a:ext cx="796" cy="45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3085" name="Rectangle 9"/>
            <p:cNvSpPr>
              <a:spLocks noChangeArrowheads="1"/>
            </p:cNvSpPr>
            <p:nvPr/>
          </p:nvSpPr>
          <p:spPr bwMode="auto">
            <a:xfrm>
              <a:off x="620" y="2518"/>
              <a:ext cx="1097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5407" tIns="37042" rIns="75407" bIns="37042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nl-NL" sz="1333">
                  <a:solidFill>
                    <a:schemeClr val="bg1"/>
                  </a:solidFill>
                </a:rPr>
                <a:t>Volume Flow</a:t>
              </a:r>
            </a:p>
          </p:txBody>
        </p:sp>
        <p:sp>
          <p:nvSpPr>
            <p:cNvPr id="3086" name="Rectangle 10"/>
            <p:cNvSpPr>
              <a:spLocks noChangeArrowheads="1"/>
            </p:cNvSpPr>
            <p:nvPr/>
          </p:nvSpPr>
          <p:spPr bwMode="auto">
            <a:xfrm>
              <a:off x="2381" y="2174"/>
              <a:ext cx="811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5407" tIns="37042" rIns="75407" bIns="37042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nl-NL" sz="1333">
                  <a:solidFill>
                    <a:schemeClr val="bg1"/>
                  </a:solidFill>
                </a:rPr>
                <a:t>Pressure</a:t>
              </a:r>
            </a:p>
          </p:txBody>
        </p:sp>
        <p:sp>
          <p:nvSpPr>
            <p:cNvPr id="3087" name="Line 11"/>
            <p:cNvSpPr>
              <a:spLocks noChangeShapeType="1"/>
            </p:cNvSpPr>
            <p:nvPr/>
          </p:nvSpPr>
          <p:spPr bwMode="auto">
            <a:xfrm>
              <a:off x="1070" y="1621"/>
              <a:ext cx="672" cy="27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sp>
          <p:nvSpPr>
            <p:cNvPr id="3088" name="Rectangle 12"/>
            <p:cNvSpPr>
              <a:spLocks noChangeArrowheads="1"/>
            </p:cNvSpPr>
            <p:nvPr/>
          </p:nvSpPr>
          <p:spPr bwMode="auto">
            <a:xfrm>
              <a:off x="704" y="1317"/>
              <a:ext cx="475" cy="9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nl-NL" sz="2667" b="1">
                  <a:solidFill>
                    <a:schemeClr val="accent2"/>
                  </a:solidFill>
                  <a:latin typeface="Times" panose="02020603050405020304" pitchFamily="18" charset="0"/>
                </a:rPr>
                <a:t>ρ?</a:t>
              </a:r>
              <a:endParaRPr lang="en-US" altLang="nl-NL" sz="2667" b="1">
                <a:latin typeface="Times" panose="02020603050405020304" pitchFamily="18" charset="0"/>
              </a:endParaRPr>
            </a:p>
          </p:txBody>
        </p:sp>
        <p:pic>
          <p:nvPicPr>
            <p:cNvPr id="24590" name="Picture 13" descr="W74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5" t="15938" r="12778" b="12784"/>
            <a:stretch>
              <a:fillRect/>
            </a:stretch>
          </p:blipFill>
          <p:spPr bwMode="auto">
            <a:xfrm>
              <a:off x="1621" y="1637"/>
              <a:ext cx="640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1" name="Picture 14" descr="tgm-smri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" t="2995" r="3111" b="3131"/>
            <a:stretch>
              <a:fillRect/>
            </a:stretch>
          </p:blipFill>
          <p:spPr bwMode="auto">
            <a:xfrm>
              <a:off x="544" y="2287"/>
              <a:ext cx="72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1" name="Line 15"/>
            <p:cNvSpPr>
              <a:spLocks noChangeShapeType="1"/>
            </p:cNvSpPr>
            <p:nvPr/>
          </p:nvSpPr>
          <p:spPr bwMode="auto">
            <a:xfrm flipV="1">
              <a:off x="1079" y="2060"/>
              <a:ext cx="532" cy="26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pic>
          <p:nvPicPr>
            <p:cNvPr id="24593" name="Picture 16" descr="pressure%20transmitter%20(field%20Arch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873"/>
              <a:ext cx="465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3" name="Line 17"/>
            <p:cNvSpPr>
              <a:spLocks noChangeShapeType="1"/>
            </p:cNvSpPr>
            <p:nvPr/>
          </p:nvSpPr>
          <p:spPr bwMode="auto">
            <a:xfrm>
              <a:off x="2224" y="2086"/>
              <a:ext cx="490" cy="30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46304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33">
                <a:latin typeface="+mn-lt"/>
              </a:endParaRPr>
            </a:p>
          </p:txBody>
        </p:sp>
        <p:graphicFrame>
          <p:nvGraphicFramePr>
            <p:cNvPr id="24595" name="Object 18"/>
            <p:cNvGraphicFramePr>
              <a:graphicFrameLocks noChangeAspect="1"/>
            </p:cNvGraphicFramePr>
            <p:nvPr/>
          </p:nvGraphicFramePr>
          <p:xfrm>
            <a:off x="2771" y="2220"/>
            <a:ext cx="321" cy="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6" name="Photo Editor Photo" r:id="rId8" imgW="390580" imgH="847843" progId="MSPhotoEd.3">
                    <p:embed/>
                  </p:oleObj>
                </mc:Choice>
                <mc:Fallback>
                  <p:oleObj name="Photo Editor Photo" r:id="rId8" imgW="390580" imgH="847843" progId="MSPhotoEd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" y="2220"/>
                          <a:ext cx="321" cy="6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4" name="Text Box 19"/>
            <p:cNvSpPr txBox="1">
              <a:spLocks noChangeArrowheads="1"/>
            </p:cNvSpPr>
            <p:nvPr/>
          </p:nvSpPr>
          <p:spPr bwMode="auto">
            <a:xfrm>
              <a:off x="1242" y="2395"/>
              <a:ext cx="1433" cy="23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ct val="15000"/>
                </a:spcAft>
                <a:defRPr/>
              </a:pPr>
              <a:r>
                <a:rPr lang="pl-PL" altLang="nl-NL" sz="1333" dirty="0">
                  <a:solidFill>
                    <a:srgbClr val="000000"/>
                  </a:solidFill>
                  <a:cs typeface="Arial" panose="020B0604020202020204" pitchFamily="34" charset="0"/>
                </a:rPr>
                <a:t>Komputer przepływu</a:t>
              </a:r>
              <a:endParaRPr lang="en-GB" altLang="nl-NL" sz="1333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95" name="Text Box 20"/>
            <p:cNvSpPr txBox="1">
              <a:spLocks noChangeArrowheads="1"/>
            </p:cNvSpPr>
            <p:nvPr/>
          </p:nvSpPr>
          <p:spPr bwMode="auto">
            <a:xfrm>
              <a:off x="2521" y="2927"/>
              <a:ext cx="941" cy="23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ct val="15000"/>
                </a:spcAft>
                <a:defRPr/>
              </a:pPr>
              <a:r>
                <a:rPr lang="en-GB" altLang="nl-NL" sz="1333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Temperat</a:t>
              </a:r>
              <a:r>
                <a:rPr lang="pl-PL" altLang="nl-NL" sz="1333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ura</a:t>
              </a:r>
              <a:endParaRPr lang="en-GB" altLang="nl-NL" sz="1333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96" name="Text Box 21"/>
            <p:cNvSpPr txBox="1">
              <a:spLocks noChangeArrowheads="1"/>
            </p:cNvSpPr>
            <p:nvPr/>
          </p:nvSpPr>
          <p:spPr bwMode="auto">
            <a:xfrm>
              <a:off x="2626" y="1716"/>
              <a:ext cx="730" cy="23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ct val="15000"/>
                </a:spcAft>
                <a:defRPr/>
              </a:pPr>
              <a:r>
                <a:rPr lang="pl-PL" altLang="nl-NL" sz="1333" dirty="0">
                  <a:solidFill>
                    <a:srgbClr val="000000"/>
                  </a:solidFill>
                  <a:cs typeface="Arial" panose="020B0604020202020204" pitchFamily="34" charset="0"/>
                </a:rPr>
                <a:t>Ciśnienie</a:t>
              </a:r>
              <a:endParaRPr lang="en-GB" altLang="nl-NL" sz="1333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97" name="Text Box 22"/>
            <p:cNvSpPr txBox="1">
              <a:spLocks noChangeArrowheads="1"/>
            </p:cNvSpPr>
            <p:nvPr/>
          </p:nvSpPr>
          <p:spPr bwMode="auto">
            <a:xfrm>
              <a:off x="-103" y="2944"/>
              <a:ext cx="2346" cy="28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463040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ct val="15000"/>
                </a:spcAft>
                <a:defRPr/>
              </a:pPr>
              <a:r>
                <a:rPr lang="pl-PL" altLang="nl-NL" sz="1333" dirty="0">
                  <a:solidFill>
                    <a:srgbClr val="000000"/>
                  </a:solidFill>
                  <a:cs typeface="Arial" panose="020B0604020202020204" pitchFamily="34" charset="0"/>
                </a:rPr>
                <a:t>Przepływomierz objętościowy</a:t>
              </a:r>
              <a:endParaRPr lang="en-US" altLang="nl-NL" sz="1333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81" name="Text Box 23"/>
          <p:cNvSpPr txBox="1">
            <a:spLocks noChangeArrowheads="1"/>
          </p:cNvSpPr>
          <p:nvPr/>
        </p:nvSpPr>
        <p:spPr bwMode="auto">
          <a:xfrm>
            <a:off x="6459538" y="3678238"/>
            <a:ext cx="2063385" cy="27693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463040" eaLnBrk="1" fontAlgn="auto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defRPr/>
            </a:pPr>
            <a:r>
              <a:rPr lang="pl-PL" altLang="nl-NL" sz="1333" dirty="0">
                <a:solidFill>
                  <a:srgbClr val="000000"/>
                </a:solidFill>
                <a:cs typeface="Arial" panose="020B0604020202020204" pitchFamily="34" charset="0"/>
              </a:rPr>
              <a:t>Przepływomierz masowy</a:t>
            </a:r>
            <a:endParaRPr lang="en-GB" altLang="nl-NL" sz="1333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dirty="0"/>
              <a:t>Pomiar Gęstości</a:t>
            </a:r>
            <a:endParaRPr lang="en-US" altLang="nl-NL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eaLnBrk="1" hangingPunct="1"/>
            <a:r>
              <a:rPr lang="pl-PL" altLang="nl-NL" dirty="0"/>
              <a:t>Pomiar gęstości</a:t>
            </a:r>
            <a:r>
              <a:rPr lang="en-US" altLang="nl-NL" dirty="0"/>
              <a:t> </a:t>
            </a:r>
            <a:r>
              <a:rPr lang="pl-PL" altLang="nl-NL" dirty="0"/>
              <a:t>na żywo</a:t>
            </a:r>
            <a:r>
              <a:rPr lang="en-US" altLang="nl-NL" dirty="0"/>
              <a:t> </a:t>
            </a:r>
            <a:r>
              <a:rPr lang="pl-PL" altLang="nl-NL" dirty="0"/>
              <a:t>całości strumienia </a:t>
            </a:r>
            <a:r>
              <a:rPr lang="en-US" altLang="nl-NL" dirty="0"/>
              <a:t>vs. </a:t>
            </a:r>
            <a:r>
              <a:rPr lang="pl-PL" altLang="nl-NL" dirty="0"/>
              <a:t>okresowy pobór próbek badany w lab.</a:t>
            </a:r>
            <a:endParaRPr lang="en-US" altLang="nl-NL" dirty="0"/>
          </a:p>
          <a:p>
            <a:pPr eaLnBrk="1" hangingPunct="1"/>
            <a:r>
              <a:rPr lang="pl-PL" altLang="nl-NL" dirty="0"/>
              <a:t>Eliminacja niebezpieczeństw podczas poboru próbek, brak odpadów</a:t>
            </a:r>
            <a:r>
              <a:rPr lang="en-US" altLang="nl-NL" dirty="0"/>
              <a:t>.</a:t>
            </a:r>
            <a:endParaRPr lang="pl-PL" altLang="nl-NL" dirty="0"/>
          </a:p>
          <a:p>
            <a:pPr eaLnBrk="1" hangingPunct="1"/>
            <a:r>
              <a:rPr lang="pl-PL" altLang="nl-NL" dirty="0"/>
              <a:t>Są znacznie mniej podatne na efekty w terenie niż inne gęstościomierze.</a:t>
            </a:r>
            <a:endParaRPr lang="en-US" altLang="nl-NL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dirty="0"/>
              <a:t>Tematy</a:t>
            </a:r>
            <a:r>
              <a:rPr lang="en-US" altLang="nl-NL" dirty="0"/>
              <a:t>:</a:t>
            </a:r>
            <a:endParaRPr lang="en-US" altLang="nl-NL" noProof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eaLnBrk="1" hangingPunct="1"/>
            <a:r>
              <a:rPr lang="pl-PL" altLang="nl-NL" dirty="0">
                <a:solidFill>
                  <a:schemeClr val="bg1">
                    <a:lumMod val="75000"/>
                  </a:schemeClr>
                </a:solidFill>
              </a:rPr>
              <a:t>Dlaczego pomiar przepływu masowego</a:t>
            </a:r>
            <a:r>
              <a:rPr lang="en-US" altLang="nl-NL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eaLnBrk="1" hangingPunct="1"/>
            <a:r>
              <a:rPr lang="pl-PL" altLang="nl-NL" noProof="1"/>
              <a:t>Przepływomierz masowy Coriolisa</a:t>
            </a:r>
            <a:endParaRPr lang="en-US" altLang="nl-NL" noProof="1"/>
          </a:p>
          <a:p>
            <a:pPr eaLnBrk="1" hangingPunct="1"/>
            <a:r>
              <a:rPr lang="en-US" altLang="nl-NL" noProof="1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dentyfikacja podstawowych pomiarów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Jak mierzymy przepływ masowy ?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Jak mierzymy gęstość ?</a:t>
            </a:r>
            <a:endParaRPr lang="en-US" altLang="nl-NL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dirty="0">
                <a:solidFill>
                  <a:schemeClr val="bg1">
                    <a:lumMod val="75000"/>
                  </a:schemeClr>
                </a:solidFill>
              </a:rPr>
              <a:t>Jak mierzymy temperaturę ?</a:t>
            </a:r>
            <a:endParaRPr lang="en-US" altLang="nl-NL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pl-PL" altLang="nl-NL" noProof="1">
                <a:solidFill>
                  <a:schemeClr val="bg1">
                    <a:lumMod val="75000"/>
                  </a:schemeClr>
                </a:solidFill>
              </a:rPr>
              <a:t>podsumowanie</a:t>
            </a:r>
            <a:endParaRPr lang="en-US" altLang="nl-NL" noProof="1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l-NL" noProof="1"/>
              <a:t>Przepływomierz masowy Coriolisa</a:t>
            </a:r>
            <a:endParaRPr lang="en-US" altLang="nl-NL" noProof="1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49250" y="1109663"/>
            <a:ext cx="9461500" cy="3903662"/>
          </a:xfrm>
        </p:spPr>
        <p:txBody>
          <a:bodyPr/>
          <a:lstStyle/>
          <a:p>
            <a:pPr eaLnBrk="1" hangingPunct="1"/>
            <a:r>
              <a:rPr lang="pl-PL" altLang="nl-NL" noProof="1"/>
              <a:t>Przepływomierz masowy Coriolisa skłąda się z dówch głównych skąłdników</a:t>
            </a:r>
            <a:r>
              <a:rPr lang="en-US" altLang="nl-NL" dirty="0"/>
              <a:t>:</a:t>
            </a:r>
          </a:p>
          <a:p>
            <a:pPr lvl="1" eaLnBrk="1" hangingPunct="1"/>
            <a:r>
              <a:rPr lang="pl-PL" altLang="nl-NL" dirty="0"/>
              <a:t>Sensor</a:t>
            </a:r>
            <a:r>
              <a:rPr lang="en-US" altLang="nl-NL" dirty="0"/>
              <a:t> (</a:t>
            </a:r>
            <a:r>
              <a:rPr lang="pl-PL" altLang="nl-NL" dirty="0"/>
              <a:t>podstawowe urządzenie</a:t>
            </a:r>
            <a:r>
              <a:rPr lang="en-US" altLang="nl-NL" dirty="0"/>
              <a:t>)</a:t>
            </a:r>
          </a:p>
          <a:p>
            <a:pPr lvl="1" eaLnBrk="1" hangingPunct="1"/>
            <a:r>
              <a:rPr lang="pl-PL" altLang="nl-NL" dirty="0"/>
              <a:t>Przetwornik</a:t>
            </a:r>
            <a:endParaRPr lang="nl-NL" altLang="nl-NL" dirty="0"/>
          </a:p>
        </p:txBody>
      </p:sp>
      <p:sp>
        <p:nvSpPr>
          <p:cNvPr id="25605" name="Rectangle 1030"/>
          <p:cNvSpPr>
            <a:spLocks noChangeArrowheads="1"/>
          </p:cNvSpPr>
          <p:nvPr/>
        </p:nvSpPr>
        <p:spPr bwMode="auto">
          <a:xfrm>
            <a:off x="2524125" y="4899025"/>
            <a:ext cx="1397000" cy="190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indent="-4572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nl-NL" sz="1400" b="1" dirty="0">
                <a:solidFill>
                  <a:schemeClr val="tx2"/>
                </a:solidFill>
              </a:rPr>
              <a:t>Sensor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nl-NL" sz="1167" dirty="0">
              <a:solidFill>
                <a:schemeClr val="folHlink"/>
              </a:solidFill>
            </a:endParaRPr>
          </a:p>
        </p:txBody>
      </p:sp>
      <p:sp>
        <p:nvSpPr>
          <p:cNvPr id="25608" name="Rectangle 1034"/>
          <p:cNvSpPr>
            <a:spLocks noChangeArrowheads="1"/>
          </p:cNvSpPr>
          <p:nvPr/>
        </p:nvSpPr>
        <p:spPr bwMode="auto">
          <a:xfrm>
            <a:off x="5943600" y="4899025"/>
            <a:ext cx="1397000" cy="190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indent="-4572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nl-NL" sz="1400" b="1" dirty="0">
                <a:solidFill>
                  <a:schemeClr val="tx2"/>
                </a:solidFill>
              </a:rPr>
              <a:t>Przetwornik</a:t>
            </a:r>
            <a:endParaRPr lang="en-US" altLang="nl-NL" sz="14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nl-NL" sz="1167" dirty="0">
              <a:solidFill>
                <a:schemeClr val="folHlink"/>
              </a:solidFill>
            </a:endParaRPr>
          </a:p>
        </p:txBody>
      </p:sp>
      <p:pic>
        <p:nvPicPr>
          <p:cNvPr id="297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6" t="10001" r="15865" b="11429"/>
          <a:stretch>
            <a:fillRect/>
          </a:stretch>
        </p:blipFill>
        <p:spPr bwMode="auto">
          <a:xfrm>
            <a:off x="5770563" y="2136775"/>
            <a:ext cx="19335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7" b="29002"/>
          <a:stretch>
            <a:fillRect/>
          </a:stretch>
        </p:blipFill>
        <p:spPr bwMode="auto">
          <a:xfrm>
            <a:off x="1263650" y="2452688"/>
            <a:ext cx="36353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New Theme August 2016 16 9 ">
  <a:themeElements>
    <a:clrScheme name="EMERSON">
      <a:dk1>
        <a:srgbClr val="3F4040"/>
      </a:dk1>
      <a:lt1>
        <a:srgbClr val="FFFFFF"/>
      </a:lt1>
      <a:dk2>
        <a:srgbClr val="004B8D"/>
      </a:dk2>
      <a:lt2>
        <a:srgbClr val="959797"/>
      </a:lt2>
      <a:accent1>
        <a:srgbClr val="004B8D"/>
      </a:accent1>
      <a:accent2>
        <a:srgbClr val="62BB46"/>
      </a:accent2>
      <a:accent3>
        <a:srgbClr val="00A4D2"/>
      </a:accent3>
      <a:accent4>
        <a:srgbClr val="FFCF22"/>
      </a:accent4>
      <a:accent5>
        <a:srgbClr val="F79428"/>
      </a:accent5>
      <a:accent6>
        <a:srgbClr val="6E298D"/>
      </a:accent6>
      <a:hlink>
        <a:srgbClr val="00AA7E"/>
      </a:hlink>
      <a:folHlink>
        <a:srgbClr val="D312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  <a:effectLst/>
      </a:spPr>
      <a:bodyPr wrap="square" rtlCol="0" anchor="ctr"/>
      <a:lstStyle>
        <a:defPPr algn="ctr" eaLnBrk="0" fontAlgn="base" hangingPunct="0">
          <a:spcBef>
            <a:spcPct val="0"/>
          </a:spcBef>
          <a:spcAft>
            <a:spcPct val="0"/>
          </a:spcAft>
          <a:defRPr b="1" dirty="0">
            <a:solidFill>
              <a:srgbClr val="FFFFFF"/>
            </a:solidFill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 Theme August 2016 16 9 " id="{344197B9-3DFC-4759-9C20-9FB47065599E}" vid="{B8B19863-A467-4FF2-A750-C156863F591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Theme August 2016 16 9 </Template>
  <TotalTime>1826</TotalTime>
  <Words>1494</Words>
  <Application>Microsoft Office PowerPoint</Application>
  <PresentationFormat>Custom</PresentationFormat>
  <Paragraphs>358</Paragraphs>
  <Slides>33</Slides>
  <Notes>10</Notes>
  <HiddenSlides>3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Symbol</vt:lpstr>
      <vt:lpstr>Times</vt:lpstr>
      <vt:lpstr>Wingdings</vt:lpstr>
      <vt:lpstr>New Theme August 2016 16 9 </vt:lpstr>
      <vt:lpstr>Photo Editor Photo</vt:lpstr>
      <vt:lpstr>Bitmap Image</vt:lpstr>
      <vt:lpstr>Equation</vt:lpstr>
      <vt:lpstr>Coriolis  Zasada działania</vt:lpstr>
      <vt:lpstr>PowerPoint Presentation</vt:lpstr>
      <vt:lpstr>Tematy:</vt:lpstr>
      <vt:lpstr>Dlaczego pomiar przepływu masowego?</vt:lpstr>
      <vt:lpstr>Zalety Przepływomierza masowego</vt:lpstr>
      <vt:lpstr>Dlaczego przepływomierza masowy ?</vt:lpstr>
      <vt:lpstr>Pomiar Gęstości</vt:lpstr>
      <vt:lpstr>Tematy:</vt:lpstr>
      <vt:lpstr>Przepływomierz masowy Coriolisa</vt:lpstr>
      <vt:lpstr>Sensor </vt:lpstr>
      <vt:lpstr>Przetwornik</vt:lpstr>
      <vt:lpstr>Subjects:</vt:lpstr>
      <vt:lpstr>Teoria działania – sygnał cewek  Brak Przepływu </vt:lpstr>
      <vt:lpstr>Teoria działania – sygnał cewek Przepływ</vt:lpstr>
      <vt:lpstr>Napęd i sprzężenie zwrotne</vt:lpstr>
      <vt:lpstr>Układ podwójna rura </vt:lpstr>
      <vt:lpstr>Wpływ temperatury na efekt Coriolisa w sensorze</vt:lpstr>
      <vt:lpstr>Wsółczynik kalibracji FCF (Flow Calibration Factor)</vt:lpstr>
      <vt:lpstr>Wsółczynik kalibracji FCF (Flow Calibration Factor)</vt:lpstr>
      <vt:lpstr>Tabliczka znamionowa - ELITE Sensor</vt:lpstr>
      <vt:lpstr>Tematy:</vt:lpstr>
      <vt:lpstr>Zasada działania – Pomiar Gęstości</vt:lpstr>
      <vt:lpstr>Pomiar Gęstości – dane kalibracyjne</vt:lpstr>
      <vt:lpstr>Wpływ Temperatury na okres drgań Rur T</vt:lpstr>
      <vt:lpstr>Wsółczynniki kalibracyjne gęstości DCF</vt:lpstr>
      <vt:lpstr>Sensor Tag - ELITE Sensor</vt:lpstr>
      <vt:lpstr>Wsółczynniki kalibracyjne gęstości DCF</vt:lpstr>
      <vt:lpstr>Tematy:</vt:lpstr>
      <vt:lpstr>Pomiar temperatury rur</vt:lpstr>
      <vt:lpstr>PT 100 Rezystancja vs Temperatura</vt:lpstr>
      <vt:lpstr>PT 100 &amp; kompensacja rezystancji przewodów</vt:lpstr>
      <vt:lpstr>Subjects:</vt:lpstr>
      <vt:lpstr>Summary</vt:lpstr>
    </vt:vector>
  </TitlesOfParts>
  <Company>Fisher-Rosemount Flow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 Motion General Training</dc:title>
  <dc:subject>Coriolis  Theory of Operations</dc:subject>
  <dc:creator>A&amp;CS Veenendaal</dc:creator>
  <cp:lastModifiedBy>Marusiak, Maciej [AUTOSOL/MSOL/WRSW]</cp:lastModifiedBy>
  <cp:revision>105</cp:revision>
  <cp:lastPrinted>2001-01-11T06:42:40Z</cp:lastPrinted>
  <dcterms:created xsi:type="dcterms:W3CDTF">2002-10-04T12:18:33Z</dcterms:created>
  <dcterms:modified xsi:type="dcterms:W3CDTF">2022-04-01T13:04:55Z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4dbf3d-dd19-4e95-b2d0-8dffb6ec560c_Enabled">
    <vt:lpwstr>true</vt:lpwstr>
  </property>
  <property fmtid="{D5CDD505-2E9C-101B-9397-08002B2CF9AE}" pid="3" name="MSIP_Label_b74dbf3d-dd19-4e95-b2d0-8dffb6ec560c_SetDate">
    <vt:lpwstr>2022-04-01T12:57:09Z</vt:lpwstr>
  </property>
  <property fmtid="{D5CDD505-2E9C-101B-9397-08002B2CF9AE}" pid="4" name="MSIP_Label_b74dbf3d-dd19-4e95-b2d0-8dffb6ec560c_Method">
    <vt:lpwstr>Privileged</vt:lpwstr>
  </property>
  <property fmtid="{D5CDD505-2E9C-101B-9397-08002B2CF9AE}" pid="5" name="MSIP_Label_b74dbf3d-dd19-4e95-b2d0-8dffb6ec560c_Name">
    <vt:lpwstr>Public</vt:lpwstr>
  </property>
  <property fmtid="{D5CDD505-2E9C-101B-9397-08002B2CF9AE}" pid="6" name="MSIP_Label_b74dbf3d-dd19-4e95-b2d0-8dffb6ec560c_SiteId">
    <vt:lpwstr>eb06985d-06ca-4a17-81da-629ab99f6505</vt:lpwstr>
  </property>
  <property fmtid="{D5CDD505-2E9C-101B-9397-08002B2CF9AE}" pid="7" name="MSIP_Label_b74dbf3d-dd19-4e95-b2d0-8dffb6ec560c_ActionId">
    <vt:lpwstr>c5e75884-48c6-4c1e-8062-633d25db6e70</vt:lpwstr>
  </property>
  <property fmtid="{D5CDD505-2E9C-101B-9397-08002B2CF9AE}" pid="8" name="MSIP_Label_b74dbf3d-dd19-4e95-b2d0-8dffb6ec560c_ContentBits">
    <vt:lpwstr>0</vt:lpwstr>
  </property>
</Properties>
</file>